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8" r:id="rId4"/>
    <p:sldId id="267" r:id="rId5"/>
    <p:sldId id="260" r:id="rId6"/>
    <p:sldId id="265" r:id="rId7"/>
    <p:sldId id="259" r:id="rId8"/>
    <p:sldId id="266" r:id="rId9"/>
    <p:sldId id="262" r:id="rId10"/>
    <p:sldId id="261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2386" y="-8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76FCB-664F-437B-AE90-651F2C0A9616}" type="datetimeFigureOut">
              <a:rPr lang="fr-FR"/>
              <a:t>19/05/2017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D3979-BB64-4953-BECE-4D7E4C1D4E82}" type="slidenum">
              <a:rPr lang="fr-FR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D3979-BB64-4953-BECE-4D7E4C1D4E82}" type="slidenum">
              <a:rPr lang="fr-FR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578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D3979-BB64-4953-BECE-4D7E4C1D4E82}" type="slidenum">
              <a:rPr lang="fr-FR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4302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BADAE7-70B6-41C0-B6C8-FD82CBD33E1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F86539-B4A2-4A66-AE4C-577CC6E7D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DAE7-70B6-41C0-B6C8-FD82CBD33E1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6539-B4A2-4A66-AE4C-577CC6E7D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DAE7-70B6-41C0-B6C8-FD82CBD33E1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6539-B4A2-4A66-AE4C-577CC6E7D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DAE7-70B6-41C0-B6C8-FD82CBD33E1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6539-B4A2-4A66-AE4C-577CC6E7D0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DAE7-70B6-41C0-B6C8-FD82CBD33E1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6539-B4A2-4A66-AE4C-577CC6E7D0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DAE7-70B6-41C0-B6C8-FD82CBD33E1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6539-B4A2-4A66-AE4C-577CC6E7D0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DAE7-70B6-41C0-B6C8-FD82CBD33E1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6539-B4A2-4A66-AE4C-577CC6E7D0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DAE7-70B6-41C0-B6C8-FD82CBD33E1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6539-B4A2-4A66-AE4C-577CC6E7D01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DAE7-70B6-41C0-B6C8-FD82CBD33E1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6539-B4A2-4A66-AE4C-577CC6E7D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3BADAE7-70B6-41C0-B6C8-FD82CBD33E1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6539-B4A2-4A66-AE4C-577CC6E7D0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BADAE7-70B6-41C0-B6C8-FD82CBD33E1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F86539-B4A2-4A66-AE4C-577CC6E7D01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3BADAE7-70B6-41C0-B6C8-FD82CBD33E1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FF86539-B4A2-4A66-AE4C-577CC6E7D0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 err="1"/>
              <a:t>Karamah</a:t>
            </a:r>
            <a:r>
              <a:rPr lang="en-US" i="1"/>
              <a:t>: </a:t>
            </a:r>
            <a:r>
              <a:rPr lang="en-US"/>
              <a:t>A Case Study of Judicial Education From Palestine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Reem Bahdi</a:t>
            </a:r>
          </a:p>
          <a:p>
            <a:r>
              <a:rPr lang="en-US"/>
              <a:t>Associate Professor</a:t>
            </a:r>
          </a:p>
          <a:p>
            <a:r>
              <a:rPr lang="en-US"/>
              <a:t>University of Windsor, Canada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Project conveners:  2 universities (Windsor and </a:t>
            </a:r>
            <a:r>
              <a:rPr lang="en-US" err="1"/>
              <a:t>Birzeit</a:t>
            </a:r>
            <a:r>
              <a:rPr lang="en-US"/>
              <a:t>)</a:t>
            </a:r>
          </a:p>
          <a:p>
            <a:pPr>
              <a:buNone/>
            </a:pPr>
            <a:endParaRPr lang="en-US"/>
          </a:p>
          <a:p>
            <a:r>
              <a:rPr lang="en-US"/>
              <a:t>Before project began:  judges and civil society organizations met to discuss “what model of judicial education is right for Palestine?”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 of Civil Society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anchor="t">
            <a:normAutofit/>
          </a:bodyPr>
          <a:lstStyle/>
          <a:p>
            <a:r>
              <a:rPr lang="en-US"/>
              <a:t>Judges perceived the project as a transformative experience in terms of personal and professional growth</a:t>
            </a:r>
          </a:p>
          <a:p>
            <a:endParaRPr lang="en-CA">
              <a:cs typeface="Lucida Sans Unicode"/>
            </a:endParaRPr>
          </a:p>
          <a:p>
            <a:r>
              <a:rPr lang="en-US">
                <a:cs typeface="Lucida Sans Unicode"/>
              </a:rPr>
              <a:t>Social context: children? Women?</a:t>
            </a:r>
          </a:p>
          <a:p>
            <a:r>
              <a:rPr lang="en-US">
                <a:cs typeface="Lucida Sans Unicode"/>
              </a:rPr>
              <a:t>Sustainable?</a:t>
            </a:r>
          </a:p>
          <a:p>
            <a:endParaRPr lang="en-US">
              <a:cs typeface="Lucida Sans Unicode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err="1"/>
              <a:t>Karamah</a:t>
            </a:r>
            <a:r>
              <a:rPr lang="en-US"/>
              <a:t>: Results (Evaluation Report)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anchor="t">
            <a:normAutofit lnSpcReduction="10000"/>
          </a:bodyPr>
          <a:lstStyle/>
          <a:p>
            <a:pPr>
              <a:buNone/>
            </a:pPr>
            <a:endParaRPr lang="en-US" dirty="0"/>
          </a:p>
          <a:p>
            <a:r>
              <a:rPr lang="en-US" dirty="0"/>
              <a:t>A </a:t>
            </a:r>
            <a:r>
              <a:rPr lang="en-US" dirty="0" smtClean="0"/>
              <a:t>Palestinian </a:t>
            </a:r>
            <a:r>
              <a:rPr lang="en-US" dirty="0"/>
              <a:t>judicial education program focused on dignity, 2005 to 2011 (2 </a:t>
            </a:r>
            <a:r>
              <a:rPr lang="en-US" dirty="0" err="1"/>
              <a:t>yr</a:t>
            </a:r>
            <a:r>
              <a:rPr lang="en-US" dirty="0"/>
              <a:t> break)</a:t>
            </a:r>
          </a:p>
          <a:p>
            <a:pPr marL="109728" indent="0">
              <a:buNone/>
            </a:pPr>
            <a:endParaRPr lang="en-US" dirty="0">
              <a:cs typeface="Lucida Sans Unicode"/>
            </a:endParaRPr>
          </a:p>
          <a:p>
            <a:r>
              <a:rPr lang="en-US" dirty="0" err="1"/>
              <a:t>Birzeit</a:t>
            </a:r>
            <a:r>
              <a:rPr lang="en-US" dirty="0"/>
              <a:t> University (Palestine)</a:t>
            </a:r>
          </a:p>
          <a:p>
            <a:pPr marL="109728" indent="0">
              <a:buNone/>
            </a:pPr>
            <a:endParaRPr lang="en-US" dirty="0">
              <a:cs typeface="Lucida Sans Unicode"/>
            </a:endParaRPr>
          </a:p>
          <a:p>
            <a:r>
              <a:rPr lang="en-US" dirty="0"/>
              <a:t>University of Windsor (Canada)</a:t>
            </a:r>
          </a:p>
          <a:p>
            <a:endParaRPr lang="en-US" dirty="0">
              <a:cs typeface="Lucida Sans Unicode"/>
            </a:endParaRPr>
          </a:p>
          <a:p>
            <a:r>
              <a:rPr lang="en-US" dirty="0"/>
              <a:t>financial support from the Government of Canada </a:t>
            </a:r>
          </a:p>
          <a:p>
            <a:pPr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Karamah</a:t>
            </a:r>
            <a:r>
              <a:rPr lang="en-US"/>
              <a:t>: Background</a:t>
            </a:r>
          </a:p>
        </p:txBody>
      </p:sp>
      <p:pic>
        <p:nvPicPr>
          <p:cNvPr id="6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847" y="5571729"/>
            <a:ext cx="2028423" cy="1013099"/>
          </a:xfrm>
          <a:prstGeom prst="rect">
            <a:avLst/>
          </a:prstGeom>
        </p:spPr>
      </p:pic>
      <p:pic>
        <p:nvPicPr>
          <p:cNvPr id="8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4618" y="5453283"/>
            <a:ext cx="1993900" cy="1176040"/>
          </a:xfrm>
          <a:prstGeom prst="rect">
            <a:avLst/>
          </a:prstGeom>
        </p:spPr>
      </p:pic>
      <p:pic>
        <p:nvPicPr>
          <p:cNvPr id="12" name="Imag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6408" y="5495924"/>
            <a:ext cx="1047750" cy="1095375"/>
          </a:xfrm>
          <a:prstGeom prst="rect">
            <a:avLst/>
          </a:prstGeom>
        </p:spPr>
      </p:pic>
      <p:pic>
        <p:nvPicPr>
          <p:cNvPr id="14" name="Imag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60369" y="5771309"/>
            <a:ext cx="1778000" cy="69569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anchor="t">
            <a:normAutofit fontScale="70000" lnSpcReduction="20000"/>
          </a:bodyPr>
          <a:lstStyle/>
          <a:p>
            <a:pPr>
              <a:buNone/>
            </a:pPr>
            <a:r>
              <a:rPr lang="en-CA"/>
              <a:t>They developed new ways to bring a measure of dignity to the legal system given their power through the judicial office. Example:</a:t>
            </a:r>
          </a:p>
          <a:p>
            <a:pPr>
              <a:buNone/>
            </a:pPr>
            <a:endParaRPr lang="en-CA"/>
          </a:p>
          <a:p>
            <a:endParaRPr lang="en-CA"/>
          </a:p>
          <a:p>
            <a:r>
              <a:rPr lang="en-CA"/>
              <a:t>ordering in camera testimony for witnesses in sexual assault and juvenile cases</a:t>
            </a:r>
          </a:p>
          <a:p>
            <a:endParaRPr lang="en-CA"/>
          </a:p>
          <a:p>
            <a:r>
              <a:rPr lang="en-CA"/>
              <a:t>assessment of the power imbalance between litigants</a:t>
            </a:r>
          </a:p>
          <a:p>
            <a:pPr>
              <a:buNone/>
            </a:pPr>
            <a:endParaRPr lang="en-CA"/>
          </a:p>
          <a:p>
            <a:r>
              <a:rPr lang="en-CA"/>
              <a:t>prompt resolution of cases (slow justice is injustice), especially in cases of sexual assault and sexual harassment</a:t>
            </a:r>
          </a:p>
          <a:p>
            <a:endParaRPr lang="en-CA"/>
          </a:p>
          <a:p>
            <a:r>
              <a:rPr lang="en-CA"/>
              <a:t>improved treatment of litigants and witnesses by explaining their rights and considering their special needs in the court room.</a:t>
            </a:r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err="1"/>
              <a:t>Karamah</a:t>
            </a:r>
            <a:r>
              <a:rPr lang="en-US"/>
              <a:t>: Results (Evaluation Report)</a:t>
            </a:r>
          </a:p>
        </p:txBody>
      </p:sp>
    </p:spTree>
    <p:extLst>
      <p:ext uri="{BB962C8B-B14F-4D97-AF65-F5344CB8AC3E}">
        <p14:creationId xmlns:p14="http://schemas.microsoft.com/office/powerpoint/2010/main" val="1384146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cs typeface="Lucida Sans Unicode"/>
              </a:rPr>
              <a:t>Canadian </a:t>
            </a:r>
            <a:r>
              <a:rPr lang="fr-FR" err="1">
                <a:cs typeface="Lucida Sans Unicode"/>
              </a:rPr>
              <a:t>Judicial</a:t>
            </a:r>
            <a:r>
              <a:rPr lang="fr-FR">
                <a:cs typeface="Lucida Sans Unicode"/>
              </a:rPr>
              <a:t> </a:t>
            </a:r>
            <a:r>
              <a:rPr lang="fr-FR" err="1">
                <a:cs typeface="Lucida Sans Unicode"/>
              </a:rPr>
              <a:t>Advisors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989" y="2468880"/>
            <a:ext cx="2813855" cy="2609850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2468880"/>
            <a:ext cx="2087880" cy="26098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51"/>
          <a:stretch/>
        </p:blipFill>
        <p:spPr>
          <a:xfrm>
            <a:off x="5699760" y="2288471"/>
            <a:ext cx="2984500" cy="297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89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/>
              <a:t>How to ensure that hierarchies imposed by development projects do not run counter to the goals of the program and overtake relationships?</a:t>
            </a:r>
          </a:p>
          <a:p>
            <a:pPr marL="109728" indent="0">
              <a:buNone/>
            </a:pPr>
            <a:endParaRPr lang="en-US"/>
          </a:p>
          <a:p>
            <a:r>
              <a:rPr lang="en-US"/>
              <a:t>Predominantly Palestinian staff</a:t>
            </a:r>
          </a:p>
          <a:p>
            <a:r>
              <a:rPr lang="en-US"/>
              <a:t>Canadians largely volunteers (no consultants)</a:t>
            </a:r>
          </a:p>
          <a:p>
            <a:r>
              <a:rPr lang="en-US"/>
              <a:t>Interdisciplinary working groups (Palestinian pedagogues, gender experts, legal researchers, philosopher, judges)</a:t>
            </a:r>
          </a:p>
          <a:p>
            <a:r>
              <a:rPr lang="en-US"/>
              <a:t>Palestinian judiciary surveyed to identify priorities</a:t>
            </a:r>
          </a:p>
          <a:p>
            <a:r>
              <a:rPr lang="en-US"/>
              <a:t>Gender required cross-cutting theme</a:t>
            </a:r>
          </a:p>
          <a:p>
            <a:pPr marL="109728" indent="0">
              <a:buNone/>
            </a:pPr>
            <a:endParaRPr lang="en-US"/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cs typeface="Lucida Sans Unicode"/>
              </a:rPr>
              <a:t>Dignity</a:t>
            </a:r>
            <a:r>
              <a:rPr lang="en-US"/>
              <a:t> as Form and Substance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/>
              <a:t>Interdisciplinary working groups identify topics of general concern and interest – then ask how does social context relate?</a:t>
            </a:r>
          </a:p>
          <a:p>
            <a:endParaRPr lang="en-CA"/>
          </a:p>
          <a:p>
            <a:r>
              <a:rPr lang="en-CA"/>
              <a:t>On-site learning – </a:t>
            </a:r>
            <a:r>
              <a:rPr lang="en-CA" err="1"/>
              <a:t>eg</a:t>
            </a:r>
            <a:r>
              <a:rPr lang="en-CA"/>
              <a:t>. first judicial visit to juvenile prison in Ramallah (after participating in judicial education modeling program in Canada)</a:t>
            </a:r>
          </a:p>
          <a:p>
            <a:endParaRPr lang="en-CA"/>
          </a:p>
          <a:p>
            <a:r>
              <a:rPr lang="en-CA"/>
              <a:t>Learn social context from those who have the knowledge (in this case, juveniles who are imprisoned)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Methodology</a:t>
            </a:r>
          </a:p>
        </p:txBody>
      </p:sp>
    </p:spTree>
    <p:extLst>
      <p:ext uri="{BB962C8B-B14F-4D97-AF65-F5344CB8AC3E}">
        <p14:creationId xmlns:p14="http://schemas.microsoft.com/office/powerpoint/2010/main" val="4234472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anchor="t">
            <a:normAutofit fontScale="85000" lnSpcReduction="20000"/>
          </a:bodyPr>
          <a:lstStyle/>
          <a:p>
            <a:pPr>
              <a:buNone/>
            </a:pPr>
            <a:endParaRPr lang="en-CA"/>
          </a:p>
          <a:p>
            <a:pPr>
              <a:buNone/>
            </a:pPr>
            <a:r>
              <a:rPr lang="en-CA">
                <a:cs typeface="Lucida Sans Unicode"/>
              </a:rPr>
              <a:t>Mitigate effects of occupation/suffering = EMPATHY</a:t>
            </a:r>
          </a:p>
          <a:p>
            <a:pPr>
              <a:buNone/>
            </a:pPr>
            <a:endParaRPr lang="en-CA">
              <a:cs typeface="Lucida Sans Unicode"/>
            </a:endParaRPr>
          </a:p>
          <a:p>
            <a:pPr>
              <a:buNone/>
            </a:pPr>
            <a:r>
              <a:rPr lang="en-CA"/>
              <a:t>Judicial leadership and vision set by the leadership: </a:t>
            </a:r>
          </a:p>
          <a:p>
            <a:pPr>
              <a:buNone/>
            </a:pPr>
            <a:r>
              <a:rPr lang="en-CA"/>
              <a:t>“We should remember that we are the servant of the people, not their master. This is how Palestine should be, and this is how the Palestinian judiciary should be.”</a:t>
            </a:r>
          </a:p>
          <a:p>
            <a:pPr>
              <a:buNone/>
            </a:pPr>
            <a:endParaRPr lang="en-CA"/>
          </a:p>
          <a:p>
            <a:pPr>
              <a:buNone/>
            </a:pPr>
            <a:r>
              <a:rPr lang="en-CA"/>
              <a:t>“The [</a:t>
            </a:r>
            <a:r>
              <a:rPr lang="en-CA" err="1"/>
              <a:t>Karamah</a:t>
            </a:r>
            <a:r>
              <a:rPr lang="en-CA"/>
              <a:t>] program focused on looking at the human side of cases. This is very important to us as a nation because we went through tough times. It has affected the way I look at all cases and has had a lasting impact on me.”</a:t>
            </a:r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Professional Identity, not technical training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anchor="t">
            <a:normAutofit/>
          </a:bodyPr>
          <a:lstStyle/>
          <a:p>
            <a:endParaRPr lang="en-CA"/>
          </a:p>
          <a:p>
            <a:r>
              <a:rPr lang="en-CA"/>
              <a:t>Defining social expectations vis-à-vis the justice “sector”</a:t>
            </a:r>
          </a:p>
          <a:p>
            <a:r>
              <a:rPr lang="en-CA">
                <a:cs typeface="Lucida Sans Unicode"/>
              </a:rPr>
              <a:t>Providing</a:t>
            </a:r>
            <a:r>
              <a:rPr lang="en-CA"/>
              <a:t> information about social context</a:t>
            </a:r>
          </a:p>
          <a:p>
            <a:r>
              <a:rPr lang="en-CA"/>
              <a:t>Protecting/valuing judicial independence</a:t>
            </a:r>
          </a:p>
          <a:p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>
                <a:solidFill>
                  <a:srgbClr val="464646"/>
                </a:solidFill>
                <a:latin typeface="Lucida Sans Unicode"/>
                <a:cs typeface="Lucida Sans Unicode"/>
              </a:rPr>
              <a:t>Enabling Environment: Civil Society</a:t>
            </a:r>
          </a:p>
        </p:txBody>
      </p:sp>
    </p:spTree>
    <p:extLst>
      <p:ext uri="{BB962C8B-B14F-4D97-AF65-F5344CB8AC3E}">
        <p14:creationId xmlns:p14="http://schemas.microsoft.com/office/powerpoint/2010/main" val="2735501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During project: civil society organizations provided information about areas of judicial practice that needed to change, suggestions for reform, created “Civil Society Vision Document For the Justice Sector”</a:t>
            </a:r>
          </a:p>
          <a:p>
            <a:endParaRPr lang="en-US"/>
          </a:p>
          <a:p>
            <a:r>
              <a:rPr lang="en-US"/>
              <a:t>After project ended: judges, civil society and public at large invited to conference to discuss the future of dignity in the lives of the Palestinian people</a:t>
            </a:r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 of Civil Society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451</Words>
  <Application>Microsoft Office PowerPoint</Application>
  <PresentationFormat>On-screen Show (4:3)</PresentationFormat>
  <Paragraphs>67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Karamah: A Case Study of Judicial Education From Palestine</vt:lpstr>
      <vt:lpstr>Karamah: Background</vt:lpstr>
      <vt:lpstr>Karamah: Results (Evaluation Report)</vt:lpstr>
      <vt:lpstr>Canadian Judicial Advisors</vt:lpstr>
      <vt:lpstr>Dignity as Form and Substance</vt:lpstr>
      <vt:lpstr>Methodology</vt:lpstr>
      <vt:lpstr>Professional Identity, not technical training</vt:lpstr>
      <vt:lpstr>Enabling Environment: Civil Society</vt:lpstr>
      <vt:lpstr>Role of Civil Society</vt:lpstr>
      <vt:lpstr>Role of Civil Society</vt:lpstr>
      <vt:lpstr>Karamah: Results (Evaluation Report)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Karamah: A Case Study of Judicial Education From Palestine</dc:title>
  <dc:creator>Sonia N Lawrence</dc:creator>
  <cp:lastModifiedBy>Sonia N Lawrence</cp:lastModifiedBy>
  <cp:revision>4</cp:revision>
  <dcterms:modified xsi:type="dcterms:W3CDTF">2017-05-19T07:10:17Z</dcterms:modified>
</cp:coreProperties>
</file>