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337" r:id="rId2"/>
    <p:sldId id="420" r:id="rId3"/>
    <p:sldId id="448" r:id="rId4"/>
    <p:sldId id="481" r:id="rId5"/>
    <p:sldId id="482" r:id="rId6"/>
    <p:sldId id="449" r:id="rId7"/>
    <p:sldId id="450" r:id="rId8"/>
    <p:sldId id="485" r:id="rId9"/>
    <p:sldId id="483" r:id="rId10"/>
    <p:sldId id="452" r:id="rId11"/>
    <p:sldId id="325" r:id="rId12"/>
    <p:sldId id="408" r:id="rId13"/>
    <p:sldId id="405" r:id="rId14"/>
    <p:sldId id="484" r:id="rId15"/>
    <p:sldId id="453" r:id="rId16"/>
    <p:sldId id="454" r:id="rId17"/>
    <p:sldId id="455" r:id="rId18"/>
    <p:sldId id="456" r:id="rId19"/>
    <p:sldId id="457" r:id="rId20"/>
    <p:sldId id="479" r:id="rId21"/>
    <p:sldId id="480" r:id="rId22"/>
    <p:sldId id="42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B71"/>
    <a:srgbClr val="4F2683"/>
    <a:srgbClr val="F6AC41"/>
    <a:srgbClr val="DE3B3C"/>
    <a:srgbClr val="ABC61F"/>
    <a:srgbClr val="1573BD"/>
    <a:srgbClr val="807F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412" autoAdjust="0"/>
    <p:restoredTop sz="86435" autoAdjust="0"/>
  </p:normalViewPr>
  <p:slideViewPr>
    <p:cSldViewPr snapToGrid="0" snapToObjects="1">
      <p:cViewPr>
        <p:scale>
          <a:sx n="78" d="100"/>
          <a:sy n="78" d="100"/>
        </p:scale>
        <p:origin x="1568" y="304"/>
      </p:cViewPr>
      <p:guideLst>
        <p:guide orient="horz" pos="2160"/>
        <p:guide pos="2880"/>
      </p:guideLst>
    </p:cSldViewPr>
  </p:slideViewPr>
  <p:outlineViewPr>
    <p:cViewPr>
      <p:scale>
        <a:sx n="33" d="100"/>
        <a:sy n="33" d="100"/>
      </p:scale>
      <p:origin x="0" y="-5640"/>
    </p:cViewPr>
  </p:outlineViewPr>
  <p:notesTextViewPr>
    <p:cViewPr>
      <p:scale>
        <a:sx n="100" d="100"/>
        <a:sy n="100" d="100"/>
      </p:scale>
      <p:origin x="0" y="0"/>
    </p:cViewPr>
  </p:notesTextViewPr>
  <p:sorterViewPr>
    <p:cViewPr>
      <p:scale>
        <a:sx n="178" d="100"/>
        <a:sy n="178" d="100"/>
      </p:scale>
      <p:origin x="0" y="17168"/>
    </p:cViewPr>
  </p:sorterViewPr>
  <p:notesViewPr>
    <p:cSldViewPr snapToGrid="0" snapToObjects="1">
      <p:cViewPr varScale="1">
        <p:scale>
          <a:sx n="71" d="100"/>
          <a:sy n="71" d="100"/>
        </p:scale>
        <p:origin x="-351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90D64E-5987-2D4B-9D87-3BA09D935B88}" type="slidenum">
              <a:rPr lang="en-US" smtClean="0"/>
              <a:pPr/>
              <a:t>‹#›</a:t>
            </a:fld>
            <a:endParaRPr lang="en-US" dirty="0"/>
          </a:p>
        </p:txBody>
      </p:sp>
    </p:spTree>
    <p:extLst>
      <p:ext uri="{BB962C8B-B14F-4D97-AF65-F5344CB8AC3E}">
        <p14:creationId xmlns:p14="http://schemas.microsoft.com/office/powerpoint/2010/main" val="3135891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97568-298B-6740-9B9F-550E69FACD20}" type="datetimeFigureOut">
              <a:rPr lang="en-US" smtClean="0"/>
              <a:pPr/>
              <a:t>5/19/17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DC7D68-8AC4-0440-B1C1-67A64591BBB7}" type="slidenum">
              <a:rPr lang="en-US" smtClean="0"/>
              <a:pPr/>
              <a:t>‹#›</a:t>
            </a:fld>
            <a:endParaRPr lang="en-US" dirty="0"/>
          </a:p>
        </p:txBody>
      </p:sp>
    </p:spTree>
    <p:extLst>
      <p:ext uri="{BB962C8B-B14F-4D97-AF65-F5344CB8AC3E}">
        <p14:creationId xmlns:p14="http://schemas.microsoft.com/office/powerpoint/2010/main" val="10444583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DC7D68-8AC4-0440-B1C1-67A64591BBB7}" type="slidenum">
              <a:rPr lang="en-US" smtClean="0"/>
              <a:pPr/>
              <a:t>1</a:t>
            </a:fld>
            <a:endParaRPr lang="en-US" dirty="0"/>
          </a:p>
        </p:txBody>
      </p:sp>
    </p:spTree>
    <p:extLst>
      <p:ext uri="{BB962C8B-B14F-4D97-AF65-F5344CB8AC3E}">
        <p14:creationId xmlns:p14="http://schemas.microsoft.com/office/powerpoint/2010/main" val="1717301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FBDEE7-5CBD-46A2-A3C8-3560881791D0}" type="datetime1">
              <a:rPr lang="en-US" smtClean="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3403273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0E191-1B4B-4611-8DF9-090CD485825D}" type="datetime1">
              <a:rPr lang="en-US" smtClean="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205988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F9D08-45D0-4544-B0AF-3E60D9B3D75D}" type="datetime1">
              <a:rPr lang="en-US" smtClean="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10950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extLst>
      <p:ext uri="{BB962C8B-B14F-4D97-AF65-F5344CB8AC3E}">
        <p14:creationId xmlns:p14="http://schemas.microsoft.com/office/powerpoint/2010/main" val="70706466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251DB-F07A-4E98-8A64-A2E865F06925}" type="datetime1">
              <a:rPr lang="en-US" smtClean="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243693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DDC402-57F0-411C-A30C-DF3A5C7BD850}" type="datetime1">
              <a:rPr lang="en-US" smtClean="0"/>
              <a:pPr/>
              <a:t>5/19/17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2519723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66904A-E569-43C9-858C-3DB55000F7C0}" type="datetime1">
              <a:rPr lang="en-US" smtClean="0"/>
              <a:pPr/>
              <a:t>5/19/17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79872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DA08E-A5F7-444B-A9A6-0221C85D80AB}" type="datetime1">
              <a:rPr lang="en-US" smtClean="0"/>
              <a:pPr/>
              <a:t>5/19/17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288464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1D00F0-48CF-4CB4-91DB-0EEE3569796E}" type="datetime1">
              <a:rPr lang="en-US" smtClean="0"/>
              <a:pPr/>
              <a:t>5/19/17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399725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2A095-9600-422E-961E-592F8D3F0206}" type="datetime1">
              <a:rPr lang="en-US" smtClean="0"/>
              <a:pPr/>
              <a:t>5/19/17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58264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F6076-47B5-4DAE-BADD-500EE0C55FF0}" type="datetime1">
              <a:rPr lang="en-US" smtClean="0"/>
              <a:pPr/>
              <a:t>5/19/17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53886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998C5-EE2A-4C78-8A12-5E458F622916}" type="datetime1">
              <a:rPr lang="en-US" smtClean="0"/>
              <a:pPr/>
              <a:t>5/19/17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6411903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6CF34-1450-4FB6-9ACB-F460793158EE}" type="datetime1">
              <a:rPr lang="en-US" smtClean="0"/>
              <a:pPr/>
              <a:t>5/19/17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F8058-3785-FA4E-971F-CD598328817B}" type="slidenum">
              <a:rPr lang="en-US" smtClean="0"/>
              <a:pPr/>
              <a:t>‹#›</a:t>
            </a:fld>
            <a:endParaRPr lang="en-US" dirty="0"/>
          </a:p>
        </p:txBody>
      </p:sp>
    </p:spTree>
    <p:extLst>
      <p:ext uri="{BB962C8B-B14F-4D97-AF65-F5344CB8AC3E}">
        <p14:creationId xmlns:p14="http://schemas.microsoft.com/office/powerpoint/2010/main" val="243807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81403" y="573851"/>
            <a:ext cx="8557882" cy="5447645"/>
          </a:xfrm>
          <a:prstGeom prst="rect">
            <a:avLst/>
          </a:prstGeom>
          <a:noFill/>
        </p:spPr>
        <p:txBody>
          <a:bodyPr wrap="square" rtlCol="0">
            <a:spAutoFit/>
          </a:bodyPr>
          <a:lstStyle/>
          <a:p>
            <a:r>
              <a:rPr lang="en-US" sz="4000" b="1" dirty="0" smtClean="0">
                <a:solidFill>
                  <a:srgbClr val="3C1B71"/>
                </a:solidFill>
                <a:latin typeface="Arial"/>
                <a:cs typeface="Arial Unicode MS"/>
              </a:rPr>
              <a:t>GENDERED VIOLENCE, SYSTEMIC FAILURES AND THE CHALLENGES OF JUDICIAL EDUCATION</a:t>
            </a:r>
          </a:p>
          <a:p>
            <a:endParaRPr lang="en-US" sz="4000" b="1" dirty="0" smtClean="0">
              <a:solidFill>
                <a:srgbClr val="3C1B71"/>
              </a:solidFill>
              <a:latin typeface="Arial"/>
              <a:cs typeface="Arial Unicode MS"/>
            </a:endParaRPr>
          </a:p>
          <a:p>
            <a:r>
              <a:rPr lang="en-US" sz="3200" b="1" dirty="0" smtClean="0">
                <a:solidFill>
                  <a:srgbClr val="3C1B71"/>
                </a:solidFill>
                <a:latin typeface="Arial"/>
                <a:cs typeface="Arial Unicode MS"/>
              </a:rPr>
              <a:t>Melanie Randall, LL.B., Ph.D.</a:t>
            </a:r>
          </a:p>
          <a:p>
            <a:r>
              <a:rPr lang="en-US" sz="3200" b="1" smtClean="0">
                <a:solidFill>
                  <a:srgbClr val="3C1B71"/>
                </a:solidFill>
                <a:latin typeface="Arial"/>
                <a:cs typeface="Arial Unicode MS"/>
              </a:rPr>
              <a:t>Western University</a:t>
            </a:r>
            <a:endParaRPr lang="en-US" sz="3200" b="1" dirty="0" smtClean="0">
              <a:solidFill>
                <a:srgbClr val="3C1B71"/>
              </a:solidFill>
              <a:latin typeface="Arial"/>
              <a:cs typeface="Arial Unicode MS"/>
            </a:endParaRPr>
          </a:p>
          <a:p>
            <a:r>
              <a:rPr lang="en-US" sz="2800" b="1" dirty="0" smtClean="0">
                <a:solidFill>
                  <a:srgbClr val="3C1B71"/>
                </a:solidFill>
                <a:latin typeface="Arial"/>
                <a:cs typeface="Arial Unicode MS"/>
              </a:rPr>
              <a:t>Faculty of Law</a:t>
            </a:r>
          </a:p>
          <a:p>
            <a:endParaRPr lang="en-US" sz="2800" b="1" dirty="0" smtClean="0">
              <a:solidFill>
                <a:srgbClr val="3C1B71"/>
              </a:solidFill>
              <a:latin typeface="Arial"/>
              <a:cs typeface="Arial Unicode MS"/>
            </a:endParaRPr>
          </a:p>
          <a:p>
            <a:r>
              <a:rPr lang="en-US" sz="2800" b="1" dirty="0" smtClean="0">
                <a:solidFill>
                  <a:srgbClr val="3C1B71"/>
                </a:solidFill>
                <a:latin typeface="Arial"/>
                <a:cs typeface="Arial Unicode MS"/>
              </a:rPr>
              <a:t>Oujda, MOROCCO</a:t>
            </a:r>
            <a:r>
              <a:rPr lang="en-US" sz="2800" b="1" dirty="0">
                <a:solidFill>
                  <a:srgbClr val="3C1B71"/>
                </a:solidFill>
                <a:latin typeface="Arial"/>
                <a:cs typeface="Arial Unicode MS"/>
              </a:rPr>
              <a:t>,</a:t>
            </a:r>
            <a:r>
              <a:rPr lang="en-CA" sz="2000" dirty="0" smtClean="0">
                <a:solidFill>
                  <a:srgbClr val="3C1B71"/>
                </a:solidFill>
                <a:latin typeface="Arial"/>
                <a:cs typeface="Arial Unicode MS"/>
              </a:rPr>
              <a:t> May 19-20, </a:t>
            </a:r>
            <a:r>
              <a:rPr lang="en-US" sz="2000" dirty="0" smtClean="0">
                <a:solidFill>
                  <a:srgbClr val="3C1B71"/>
                </a:solidFill>
                <a:latin typeface="Arial"/>
                <a:cs typeface="Arial Unicode MS"/>
              </a:rPr>
              <a:t>2017</a:t>
            </a:r>
            <a:endParaRPr lang="en-US" sz="2000" dirty="0">
              <a:solidFill>
                <a:srgbClr val="3C1B71"/>
              </a:solidFill>
              <a:latin typeface="Arial"/>
              <a:cs typeface="Arial Unicode MS"/>
            </a:endParaRPr>
          </a:p>
        </p:txBody>
      </p:sp>
    </p:spTree>
    <p:extLst>
      <p:ext uri="{BB962C8B-B14F-4D97-AF65-F5344CB8AC3E}">
        <p14:creationId xmlns:p14="http://schemas.microsoft.com/office/powerpoint/2010/main" val="360334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in fact</a:t>
            </a:r>
            <a:r>
              <a:rPr lang="is-IS" dirty="0" smtClean="0"/>
              <a:t>…the foundational rules</a:t>
            </a:r>
            <a:endParaRPr lang="en-US" dirty="0"/>
          </a:p>
        </p:txBody>
      </p:sp>
      <p:sp>
        <p:nvSpPr>
          <p:cNvPr id="3" name="Content Placeholder 2"/>
          <p:cNvSpPr>
            <a:spLocks noGrp="1"/>
          </p:cNvSpPr>
          <p:nvPr>
            <p:ph idx="1"/>
          </p:nvPr>
        </p:nvSpPr>
        <p:spPr/>
        <p:txBody>
          <a:bodyPr/>
          <a:lstStyle/>
          <a:p>
            <a:r>
              <a:rPr lang="en-US" dirty="0" smtClean="0"/>
              <a:t>in criminal proceedings </a:t>
            </a:r>
            <a:r>
              <a:rPr lang="en-US" i="1" dirty="0" smtClean="0"/>
              <a:t>work against </a:t>
            </a:r>
            <a:r>
              <a:rPr lang="en-US" dirty="0" smtClean="0"/>
              <a:t>the likelihood of securing a conviction in a sexual violence case (Busby, “Sex was in the air”)</a:t>
            </a:r>
          </a:p>
          <a:p>
            <a:endParaRPr lang="en-US" dirty="0"/>
          </a:p>
          <a:p>
            <a:r>
              <a:rPr lang="en-US" dirty="0" smtClean="0"/>
              <a:t>And this remains the case </a:t>
            </a:r>
            <a:r>
              <a:rPr lang="en-US" i="1" dirty="0" smtClean="0"/>
              <a:t>despite</a:t>
            </a:r>
            <a:r>
              <a:rPr lang="en-US" dirty="0" smtClean="0"/>
              <a:t> decades of successful and important law reform in Canada  (gap between theory / practice)</a:t>
            </a:r>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10</a:t>
            </a:fld>
            <a:endParaRPr lang="en-US" dirty="0"/>
          </a:p>
        </p:txBody>
      </p:sp>
    </p:spTree>
    <p:extLst>
      <p:ext uri="{BB962C8B-B14F-4D97-AF65-F5344CB8AC3E}">
        <p14:creationId xmlns:p14="http://schemas.microsoft.com/office/powerpoint/2010/main" val="701077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4691"/>
          </a:xfrm>
        </p:spPr>
        <p:txBody>
          <a:bodyPr>
            <a:normAutofit fontScale="90000"/>
          </a:bodyPr>
          <a:lstStyle/>
          <a:p>
            <a:r>
              <a:rPr lang="en-US" dirty="0" smtClean="0"/>
              <a:t>Sexual Violence Prosecutions are unique and inherently difficult</a:t>
            </a:r>
            <a:endParaRPr lang="en-US" dirty="0"/>
          </a:p>
        </p:txBody>
      </p:sp>
      <p:sp>
        <p:nvSpPr>
          <p:cNvPr id="3" name="Content Placeholder 2"/>
          <p:cNvSpPr>
            <a:spLocks noGrp="1"/>
          </p:cNvSpPr>
          <p:nvPr>
            <p:ph idx="1"/>
          </p:nvPr>
        </p:nvSpPr>
        <p:spPr>
          <a:xfrm>
            <a:off x="457199" y="1518557"/>
            <a:ext cx="8360229" cy="4604656"/>
          </a:xfrm>
        </p:spPr>
        <p:txBody>
          <a:bodyPr>
            <a:normAutofit fontScale="85000" lnSpcReduction="10000"/>
          </a:bodyPr>
          <a:lstStyle/>
          <a:p>
            <a:r>
              <a:rPr lang="en-US" dirty="0" smtClean="0"/>
              <a:t>Challenges prosecuting sexual violence cases reflect wider and still profound problems in understanding sexual assault in society more broadly (and denial about its pervasiveness)</a:t>
            </a:r>
          </a:p>
          <a:p>
            <a:endParaRPr lang="en-US" dirty="0"/>
          </a:p>
          <a:p>
            <a:r>
              <a:rPr lang="en-US" dirty="0" smtClean="0"/>
              <a:t>So it’s not surprising</a:t>
            </a:r>
            <a:r>
              <a:rPr lang="is-IS" dirty="0"/>
              <a:t> </a:t>
            </a:r>
            <a:r>
              <a:rPr lang="is-IS" dirty="0" smtClean="0"/>
              <a:t>that t</a:t>
            </a:r>
            <a:r>
              <a:rPr lang="en-US" dirty="0" err="1" smtClean="0"/>
              <a:t>hese</a:t>
            </a:r>
            <a:r>
              <a:rPr lang="en-US" dirty="0" smtClean="0"/>
              <a:t> </a:t>
            </a:r>
            <a:r>
              <a:rPr lang="en-US" dirty="0"/>
              <a:t>difficulties </a:t>
            </a:r>
            <a:r>
              <a:rPr lang="en-US" dirty="0" smtClean="0"/>
              <a:t>are continually </a:t>
            </a:r>
            <a:r>
              <a:rPr lang="en-US" dirty="0"/>
              <a:t>reflected in law and legal decision making </a:t>
            </a:r>
            <a:endParaRPr lang="en-US" dirty="0" smtClean="0"/>
          </a:p>
          <a:p>
            <a:endParaRPr lang="en-US" dirty="0" smtClean="0"/>
          </a:p>
          <a:p>
            <a:endParaRPr lang="en-US" dirty="0" smtClean="0"/>
          </a:p>
          <a:p>
            <a:r>
              <a:rPr lang="en-US" dirty="0" smtClean="0"/>
              <a:t>And that judges too often get the law wrong </a:t>
            </a:r>
            <a:r>
              <a:rPr lang="en-CA" dirty="0" smtClean="0"/>
              <a:t>(especially on consent</a:t>
            </a:r>
            <a:r>
              <a:rPr lang="mr-IN" dirty="0" smtClean="0"/>
              <a:t>…</a:t>
            </a:r>
            <a:r>
              <a:rPr lang="en-CA"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11</a:t>
            </a:fld>
            <a:endParaRPr lang="en-US" dirty="0"/>
          </a:p>
        </p:txBody>
      </p:sp>
    </p:spTree>
    <p:extLst>
      <p:ext uri="{BB962C8B-B14F-4D97-AF65-F5344CB8AC3E}">
        <p14:creationId xmlns:p14="http://schemas.microsoft.com/office/powerpoint/2010/main" val="3895200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1851937"/>
          </a:xfrm>
        </p:spPr>
        <p:txBody>
          <a:bodyPr>
            <a:normAutofit fontScale="90000"/>
          </a:bodyPr>
          <a:lstStyle/>
          <a:p>
            <a:r>
              <a:rPr lang="en-US" dirty="0" smtClean="0"/>
              <a:t>Women’s responses and ways of coping when intimately assaulted  (women’s trauma responses)</a:t>
            </a:r>
            <a:endParaRPr lang="en-US" dirty="0"/>
          </a:p>
        </p:txBody>
      </p:sp>
      <p:sp>
        <p:nvSpPr>
          <p:cNvPr id="3" name="Content Placeholder 2"/>
          <p:cNvSpPr>
            <a:spLocks noGrp="1"/>
          </p:cNvSpPr>
          <p:nvPr>
            <p:ph idx="1"/>
          </p:nvPr>
        </p:nvSpPr>
        <p:spPr>
          <a:xfrm>
            <a:off x="381000" y="2400301"/>
            <a:ext cx="8382000" cy="3527534"/>
          </a:xfrm>
        </p:spPr>
        <p:txBody>
          <a:bodyPr>
            <a:normAutofit/>
          </a:bodyPr>
          <a:lstStyle/>
          <a:p>
            <a:endParaRPr lang="en-US" dirty="0" smtClean="0"/>
          </a:p>
          <a:p>
            <a:r>
              <a:rPr lang="en-US" dirty="0" smtClean="0"/>
              <a:t>are still not well understood (in their variety and diversity) </a:t>
            </a:r>
          </a:p>
          <a:p>
            <a:endParaRPr lang="en-US" dirty="0"/>
          </a:p>
          <a:p>
            <a:r>
              <a:rPr lang="en-US" dirty="0" smtClean="0"/>
              <a:t>in life or in law …</a:t>
            </a:r>
          </a:p>
          <a:p>
            <a:endParaRPr lang="en-US" dirty="0"/>
          </a:p>
        </p:txBody>
      </p:sp>
    </p:spTree>
    <p:extLst>
      <p:ext uri="{BB962C8B-B14F-4D97-AF65-F5344CB8AC3E}">
        <p14:creationId xmlns:p14="http://schemas.microsoft.com/office/powerpoint/2010/main" val="33522221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normAutofit fontScale="90000"/>
          </a:bodyPr>
          <a:lstStyle/>
          <a:p>
            <a:r>
              <a:rPr lang="en-US" dirty="0" smtClean="0"/>
              <a:t>Worse still…</a:t>
            </a:r>
            <a:endParaRPr lang="en-US" dirty="0"/>
          </a:p>
        </p:txBody>
      </p:sp>
      <p:sp>
        <p:nvSpPr>
          <p:cNvPr id="3" name="Content Placeholder 2"/>
          <p:cNvSpPr>
            <a:spLocks noGrp="1"/>
          </p:cNvSpPr>
          <p:nvPr>
            <p:ph idx="1"/>
          </p:nvPr>
        </p:nvSpPr>
        <p:spPr>
          <a:xfrm>
            <a:off x="381000" y="1166648"/>
            <a:ext cx="8382000" cy="4808483"/>
          </a:xfrm>
        </p:spPr>
        <p:txBody>
          <a:bodyPr>
            <a:normAutofit fontScale="92500" lnSpcReduction="20000"/>
          </a:bodyPr>
          <a:lstStyle/>
          <a:p>
            <a:r>
              <a:rPr lang="en-US" dirty="0" smtClean="0"/>
              <a:t>these </a:t>
            </a:r>
            <a:r>
              <a:rPr lang="en-US" dirty="0"/>
              <a:t>responses are </a:t>
            </a:r>
            <a:r>
              <a:rPr lang="en-US" dirty="0" smtClean="0"/>
              <a:t>typically (mis)judged, stigmatized </a:t>
            </a:r>
            <a:r>
              <a:rPr lang="en-US" dirty="0"/>
              <a:t>and pathologized</a:t>
            </a:r>
          </a:p>
          <a:p>
            <a:endParaRPr lang="en-US" dirty="0" smtClean="0"/>
          </a:p>
          <a:p>
            <a:pPr marL="0" indent="0">
              <a:buNone/>
            </a:pPr>
            <a:endParaRPr lang="en-US" dirty="0"/>
          </a:p>
          <a:p>
            <a:r>
              <a:rPr lang="en-US" dirty="0"/>
              <a:t>Moreover, these responses are used as the basis of attacks to undermine the veracity of the report and the credibility of the woman as a “real” </a:t>
            </a:r>
            <a:r>
              <a:rPr lang="en-US" dirty="0" smtClean="0"/>
              <a:t>or believable victim</a:t>
            </a:r>
          </a:p>
          <a:p>
            <a:endParaRPr lang="en-US" dirty="0"/>
          </a:p>
          <a:p>
            <a:r>
              <a:rPr lang="en-US" dirty="0" smtClean="0"/>
              <a:t>Or run interference with the legal analysis (usually consent)</a:t>
            </a:r>
            <a:endParaRPr lang="en-US" dirty="0"/>
          </a:p>
        </p:txBody>
      </p:sp>
    </p:spTree>
    <p:extLst>
      <p:ext uri="{BB962C8B-B14F-4D97-AF65-F5344CB8AC3E}">
        <p14:creationId xmlns:p14="http://schemas.microsoft.com/office/powerpoint/2010/main" val="144208398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Much of the work we’ve done in social context judicial education</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smtClean="0"/>
              <a:t>Has </a:t>
            </a:r>
            <a:r>
              <a:rPr lang="en-US" dirty="0" err="1" smtClean="0"/>
              <a:t>focussed</a:t>
            </a:r>
            <a:r>
              <a:rPr lang="en-US" dirty="0" smtClean="0"/>
              <a:t> on explaining</a:t>
            </a:r>
          </a:p>
          <a:p>
            <a:endParaRPr lang="en-US" dirty="0"/>
          </a:p>
          <a:p>
            <a:r>
              <a:rPr lang="en-US" dirty="0" smtClean="0"/>
              <a:t>Counter-intuitive victim responses and </a:t>
            </a:r>
            <a:r>
              <a:rPr lang="en-US" dirty="0" err="1" smtClean="0"/>
              <a:t>demeanour</a:t>
            </a:r>
            <a:r>
              <a:rPr lang="en-US" dirty="0" smtClean="0"/>
              <a:t> in the court room (in family law or criminal proceedings)</a:t>
            </a:r>
          </a:p>
          <a:p>
            <a:endParaRPr lang="en-US" dirty="0"/>
          </a:p>
          <a:p>
            <a:r>
              <a:rPr lang="en-US" dirty="0" smtClean="0"/>
              <a:t>And the way that judicial failure to understand these responses undermined credibility assessments and interfered with legal determinations</a:t>
            </a:r>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14</a:t>
            </a:fld>
            <a:endParaRPr lang="en-US" dirty="0"/>
          </a:p>
        </p:txBody>
      </p:sp>
    </p:spTree>
    <p:extLst>
      <p:ext uri="{BB962C8B-B14F-4D97-AF65-F5344CB8AC3E}">
        <p14:creationId xmlns:p14="http://schemas.microsoft.com/office/powerpoint/2010/main" val="731029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p:txBody>
          <a:bodyPr/>
          <a:lstStyle/>
          <a:p>
            <a:r>
              <a:rPr lang="en-US" altLang="x-none"/>
              <a:t>The National Judicial Institute</a:t>
            </a:r>
          </a:p>
        </p:txBody>
      </p:sp>
      <p:sp>
        <p:nvSpPr>
          <p:cNvPr id="614403" name="Rectangle 3"/>
          <p:cNvSpPr>
            <a:spLocks noGrp="1" noChangeArrowheads="1"/>
          </p:cNvSpPr>
          <p:nvPr>
            <p:ph type="body" idx="1"/>
          </p:nvPr>
        </p:nvSpPr>
        <p:spPr/>
        <p:txBody>
          <a:bodyPr/>
          <a:lstStyle/>
          <a:p>
            <a:r>
              <a:rPr lang="en-US" altLang="x-none"/>
              <a:t>Social Context Program</a:t>
            </a:r>
          </a:p>
          <a:p>
            <a:endParaRPr lang="en-US" altLang="x-none"/>
          </a:p>
          <a:p>
            <a:r>
              <a:rPr lang="en-US" altLang="x-none"/>
              <a:t>Key Principles to Judicial Education:</a:t>
            </a:r>
          </a:p>
          <a:p>
            <a:r>
              <a:rPr lang="en-US" altLang="x-none"/>
              <a:t>Three “Pillars”  </a:t>
            </a:r>
          </a:p>
          <a:p>
            <a:r>
              <a:rPr lang="en-US" altLang="x-none"/>
              <a:t>Judge led educational programs </a:t>
            </a:r>
          </a:p>
          <a:p>
            <a:r>
              <a:rPr lang="en-US" altLang="x-none"/>
              <a:t>Practical and Skills Based Approach </a:t>
            </a:r>
          </a:p>
          <a:p>
            <a:endParaRPr lang="en-US" altLang="x-none"/>
          </a:p>
        </p:txBody>
      </p:sp>
    </p:spTree>
    <p:extLst>
      <p:ext uri="{BB962C8B-B14F-4D97-AF65-F5344CB8AC3E}">
        <p14:creationId xmlns:p14="http://schemas.microsoft.com/office/powerpoint/2010/main" val="258147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p:txBody>
          <a:bodyPr>
            <a:normAutofit fontScale="90000"/>
          </a:bodyPr>
          <a:lstStyle/>
          <a:p>
            <a:r>
              <a:rPr lang="en-CA" altLang="x-none" b="0" dirty="0"/>
              <a:t>The dynamics of domestic </a:t>
            </a:r>
            <a:r>
              <a:rPr lang="en-CA" altLang="x-none" b="0" dirty="0" smtClean="0"/>
              <a:t>violence and sexual violence  </a:t>
            </a:r>
            <a:r>
              <a:rPr lang="en-CA" altLang="x-none" b="0" dirty="0"/>
              <a:t>. . .</a:t>
            </a:r>
            <a:endParaRPr lang="en-US" altLang="x-none" b="0" dirty="0"/>
          </a:p>
        </p:txBody>
      </p:sp>
      <p:sp>
        <p:nvSpPr>
          <p:cNvPr id="657411" name="Rectangle 3"/>
          <p:cNvSpPr>
            <a:spLocks noGrp="1" noChangeArrowheads="1"/>
          </p:cNvSpPr>
          <p:nvPr>
            <p:ph type="body" idx="1"/>
          </p:nvPr>
        </p:nvSpPr>
        <p:spPr/>
        <p:txBody>
          <a:bodyPr/>
          <a:lstStyle/>
          <a:p>
            <a:pPr>
              <a:lnSpc>
                <a:spcPct val="90000"/>
              </a:lnSpc>
            </a:pPr>
            <a:endParaRPr lang="en-US" altLang="x-none" sz="2800" b="1" dirty="0"/>
          </a:p>
          <a:p>
            <a:pPr lvl="1">
              <a:lnSpc>
                <a:spcPct val="90000"/>
              </a:lnSpc>
            </a:pPr>
            <a:r>
              <a:rPr lang="en-CA" altLang="x-none" sz="2400" dirty="0"/>
              <a:t>are woefully misunderstood by the public at </a:t>
            </a:r>
            <a:r>
              <a:rPr lang="en-CA" altLang="x-none" sz="2400" dirty="0" smtClean="0"/>
              <a:t>large, and, not surprisingly, by many judges</a:t>
            </a:r>
            <a:endParaRPr lang="en-CA" altLang="x-none" sz="2400" dirty="0"/>
          </a:p>
          <a:p>
            <a:pPr lvl="1">
              <a:lnSpc>
                <a:spcPct val="90000"/>
              </a:lnSpc>
            </a:pPr>
            <a:endParaRPr lang="en-CA" altLang="x-none" sz="2400" dirty="0"/>
          </a:p>
          <a:p>
            <a:pPr lvl="1">
              <a:lnSpc>
                <a:spcPct val="90000"/>
              </a:lnSpc>
            </a:pPr>
            <a:r>
              <a:rPr lang="en-CA" altLang="x-none" sz="2400" dirty="0"/>
              <a:t>This lack of information and insight </a:t>
            </a:r>
          </a:p>
          <a:p>
            <a:pPr lvl="1">
              <a:lnSpc>
                <a:spcPct val="90000"/>
              </a:lnSpc>
            </a:pPr>
            <a:r>
              <a:rPr lang="en-CA" altLang="x-none" sz="2400" dirty="0"/>
              <a:t>“creates serious risks of imperfect justice for domestic violence victims who do not present on the stand in concordance with widely held expectations of the typical victim of domestic violence.” (Kohn, 2003, 741)</a:t>
            </a:r>
            <a:endParaRPr lang="en-US" altLang="x-none" sz="2400" dirty="0"/>
          </a:p>
          <a:p>
            <a:pPr>
              <a:lnSpc>
                <a:spcPct val="90000"/>
              </a:lnSpc>
            </a:pPr>
            <a:endParaRPr lang="en-US" altLang="x-none" sz="2800" dirty="0"/>
          </a:p>
        </p:txBody>
      </p:sp>
    </p:spTree>
    <p:extLst>
      <p:ext uri="{BB962C8B-B14F-4D97-AF65-F5344CB8AC3E}">
        <p14:creationId xmlns:p14="http://schemas.microsoft.com/office/powerpoint/2010/main" val="767258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en-US" altLang="x-none"/>
              <a:t>The Politics of Domestic Violence </a:t>
            </a:r>
          </a:p>
        </p:txBody>
      </p:sp>
      <p:sp>
        <p:nvSpPr>
          <p:cNvPr id="615427" name="Rectangle 3"/>
          <p:cNvSpPr>
            <a:spLocks noGrp="1" noChangeArrowheads="1"/>
          </p:cNvSpPr>
          <p:nvPr>
            <p:ph type="body" idx="1"/>
          </p:nvPr>
        </p:nvSpPr>
        <p:spPr/>
        <p:txBody>
          <a:bodyPr/>
          <a:lstStyle/>
          <a:p>
            <a:pPr>
              <a:lnSpc>
                <a:spcPct val="90000"/>
              </a:lnSpc>
            </a:pPr>
            <a:r>
              <a:rPr lang="en-US" altLang="x-none"/>
              <a:t>Highly fraught and contested conceptualizations of the problem, socially and legally</a:t>
            </a:r>
          </a:p>
          <a:p>
            <a:pPr>
              <a:lnSpc>
                <a:spcPct val="90000"/>
              </a:lnSpc>
            </a:pPr>
            <a:endParaRPr lang="en-US" altLang="x-none"/>
          </a:p>
          <a:p>
            <a:pPr>
              <a:lnSpc>
                <a:spcPct val="90000"/>
              </a:lnSpc>
            </a:pPr>
            <a:r>
              <a:rPr lang="en-US" altLang="x-none"/>
              <a:t>Context of backlash, anti-feminism</a:t>
            </a:r>
          </a:p>
          <a:p>
            <a:pPr>
              <a:lnSpc>
                <a:spcPct val="90000"/>
              </a:lnSpc>
            </a:pPr>
            <a:endParaRPr lang="en-US" altLang="x-none"/>
          </a:p>
          <a:p>
            <a:pPr>
              <a:lnSpc>
                <a:spcPct val="90000"/>
              </a:lnSpc>
            </a:pPr>
            <a:r>
              <a:rPr lang="en-US" altLang="x-none"/>
              <a:t>Strong trend towards de-gendering of issue</a:t>
            </a:r>
          </a:p>
          <a:p>
            <a:pPr>
              <a:lnSpc>
                <a:spcPct val="90000"/>
              </a:lnSpc>
            </a:pPr>
            <a:endParaRPr lang="en-US" altLang="x-none"/>
          </a:p>
        </p:txBody>
      </p:sp>
    </p:spTree>
    <p:extLst>
      <p:ext uri="{BB962C8B-B14F-4D97-AF65-F5344CB8AC3E}">
        <p14:creationId xmlns:p14="http://schemas.microsoft.com/office/powerpoint/2010/main" val="1827238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normAutofit fontScale="90000"/>
          </a:bodyPr>
          <a:lstStyle/>
          <a:p>
            <a:r>
              <a:rPr lang="en-US" altLang="x-none" sz="3600" dirty="0" smtClean="0"/>
              <a:t>Judicial </a:t>
            </a:r>
            <a:r>
              <a:rPr lang="en-US" altLang="x-none" sz="3600" dirty="0"/>
              <a:t>Education on Politicized </a:t>
            </a:r>
            <a:r>
              <a:rPr lang="en-US" altLang="x-none" sz="3600" dirty="0" smtClean="0"/>
              <a:t>Topics is Highly Challenging</a:t>
            </a:r>
            <a:endParaRPr lang="en-US" altLang="x-none" sz="4000" dirty="0"/>
          </a:p>
        </p:txBody>
      </p:sp>
      <p:sp>
        <p:nvSpPr>
          <p:cNvPr id="643075" name="Rectangle 3"/>
          <p:cNvSpPr>
            <a:spLocks noGrp="1" noChangeArrowheads="1"/>
          </p:cNvSpPr>
          <p:nvPr>
            <p:ph type="body" idx="1"/>
          </p:nvPr>
        </p:nvSpPr>
        <p:spPr>
          <a:xfrm>
            <a:off x="571500" y="1534886"/>
            <a:ext cx="8039100" cy="4773839"/>
          </a:xfrm>
        </p:spPr>
        <p:txBody>
          <a:bodyPr>
            <a:normAutofit fontScale="92500" lnSpcReduction="10000"/>
          </a:bodyPr>
          <a:lstStyle/>
          <a:p>
            <a:pPr>
              <a:lnSpc>
                <a:spcPct val="90000"/>
              </a:lnSpc>
            </a:pPr>
            <a:r>
              <a:rPr lang="en-US" altLang="x-none" dirty="0"/>
              <a:t>Concerns about “objectivity,” “neutrality,” and bias</a:t>
            </a:r>
          </a:p>
          <a:p>
            <a:pPr>
              <a:lnSpc>
                <a:spcPct val="90000"/>
              </a:lnSpc>
            </a:pPr>
            <a:endParaRPr lang="en-US" altLang="x-none" dirty="0"/>
          </a:p>
          <a:p>
            <a:pPr>
              <a:lnSpc>
                <a:spcPct val="90000"/>
              </a:lnSpc>
            </a:pPr>
            <a:r>
              <a:rPr lang="en-US" altLang="x-none" dirty="0"/>
              <a:t>Concern about “advocates” and “advocacy” as undermine expertise / credibility</a:t>
            </a:r>
          </a:p>
          <a:p>
            <a:pPr>
              <a:lnSpc>
                <a:spcPct val="90000"/>
              </a:lnSpc>
            </a:pPr>
            <a:endParaRPr lang="en-US" altLang="x-none" dirty="0"/>
          </a:p>
          <a:p>
            <a:pPr>
              <a:lnSpc>
                <a:spcPct val="90000"/>
              </a:lnSpc>
            </a:pPr>
            <a:r>
              <a:rPr lang="en-US" altLang="x-none" dirty="0"/>
              <a:t>Claim that judges shouldn’t be “preached to</a:t>
            </a:r>
            <a:r>
              <a:rPr lang="en-US" altLang="x-none" dirty="0" smtClean="0"/>
              <a:t>”</a:t>
            </a:r>
          </a:p>
          <a:p>
            <a:pPr>
              <a:lnSpc>
                <a:spcPct val="90000"/>
              </a:lnSpc>
            </a:pPr>
            <a:endParaRPr lang="en-US" altLang="x-none" dirty="0" smtClean="0"/>
          </a:p>
          <a:p>
            <a:pPr>
              <a:lnSpc>
                <a:spcPct val="90000"/>
              </a:lnSpc>
            </a:pPr>
            <a:r>
              <a:rPr lang="en-US" altLang="x-none" dirty="0" smtClean="0"/>
              <a:t>Claim that judges already know this and don’t need this additional education </a:t>
            </a:r>
            <a:r>
              <a:rPr lang="en-US" altLang="x-none" dirty="0"/>
              <a:t/>
            </a:r>
            <a:br>
              <a:rPr lang="en-US" altLang="x-none" dirty="0"/>
            </a:br>
            <a:r>
              <a:rPr lang="en-US" altLang="x-none" dirty="0" smtClean="0"/>
              <a:t> </a:t>
            </a:r>
            <a:endParaRPr lang="en-US" altLang="x-none" dirty="0"/>
          </a:p>
          <a:p>
            <a:pPr>
              <a:lnSpc>
                <a:spcPct val="90000"/>
              </a:lnSpc>
            </a:pPr>
            <a:endParaRPr lang="en-US" altLang="x-none" dirty="0"/>
          </a:p>
        </p:txBody>
      </p:sp>
    </p:spTree>
    <p:extLst>
      <p:ext uri="{BB962C8B-B14F-4D97-AF65-F5344CB8AC3E}">
        <p14:creationId xmlns:p14="http://schemas.microsoft.com/office/powerpoint/2010/main" val="1379300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p:txBody>
          <a:bodyPr/>
          <a:lstStyle/>
          <a:p>
            <a:r>
              <a:rPr lang="en-US" altLang="x-none" dirty="0" smtClean="0"/>
              <a:t>There is often</a:t>
            </a:r>
            <a:endParaRPr lang="en-US" altLang="x-none" dirty="0"/>
          </a:p>
        </p:txBody>
      </p:sp>
      <p:sp>
        <p:nvSpPr>
          <p:cNvPr id="644099" name="Rectangle 3"/>
          <p:cNvSpPr>
            <a:spLocks noGrp="1" noChangeArrowheads="1"/>
          </p:cNvSpPr>
          <p:nvPr>
            <p:ph type="body" idx="1"/>
          </p:nvPr>
        </p:nvSpPr>
        <p:spPr/>
        <p:txBody>
          <a:bodyPr>
            <a:normAutofit/>
          </a:bodyPr>
          <a:lstStyle/>
          <a:p>
            <a:r>
              <a:rPr lang="en-US" altLang="x-none" dirty="0"/>
              <a:t>Resistance to the topic itself</a:t>
            </a:r>
          </a:p>
          <a:p>
            <a:endParaRPr lang="en-US" altLang="x-none" dirty="0"/>
          </a:p>
          <a:p>
            <a:r>
              <a:rPr lang="en-US" altLang="x-none" dirty="0"/>
              <a:t>Resistance to a gender analysis or any discussion of gender inequality </a:t>
            </a:r>
            <a:endParaRPr lang="en-US" altLang="x-none" dirty="0" smtClean="0"/>
          </a:p>
          <a:p>
            <a:endParaRPr lang="en-US" altLang="x-none" dirty="0"/>
          </a:p>
          <a:p>
            <a:r>
              <a:rPr lang="en-US" altLang="x-none" dirty="0" smtClean="0"/>
              <a:t>Resistance to hearing from non judges, from “special interests” and the ”community” (third pillar missing)</a:t>
            </a:r>
            <a:endParaRPr lang="en-US" altLang="x-none" dirty="0"/>
          </a:p>
          <a:p>
            <a:endParaRPr lang="en-US" altLang="x-none" dirty="0"/>
          </a:p>
          <a:p>
            <a:pPr>
              <a:buFont typeface="Wingdings" charset="2"/>
              <a:buNone/>
            </a:pPr>
            <a:endParaRPr lang="en-US" altLang="x-none" dirty="0"/>
          </a:p>
        </p:txBody>
      </p:sp>
    </p:spTree>
    <p:extLst>
      <p:ext uri="{BB962C8B-B14F-4D97-AF65-F5344CB8AC3E}">
        <p14:creationId xmlns:p14="http://schemas.microsoft.com/office/powerpoint/2010/main" val="1966026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CA" dirty="0" smtClean="0"/>
              <a:t/>
            </a:r>
            <a:br>
              <a:rPr lang="en-CA" dirty="0" smtClean="0"/>
            </a:br>
            <a:r>
              <a:rPr lang="en-CA" dirty="0" smtClean="0"/>
              <a:t>CHALLENGES IN </a:t>
            </a:r>
            <a:br>
              <a:rPr lang="en-CA" dirty="0" smtClean="0"/>
            </a:br>
            <a:r>
              <a:rPr lang="en-CA" dirty="0" smtClean="0"/>
              <a:t>EDUCATING FOR EQUALITY</a:t>
            </a:r>
            <a:r>
              <a:rPr lang="mr-IN"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In the face of systemic legal failures </a:t>
            </a:r>
          </a:p>
        </p:txBody>
      </p:sp>
      <p:sp>
        <p:nvSpPr>
          <p:cNvPr id="4" name="Slide Number Placeholder 3"/>
          <p:cNvSpPr>
            <a:spLocks noGrp="1"/>
          </p:cNvSpPr>
          <p:nvPr>
            <p:ph type="sldNum" sz="quarter" idx="12"/>
          </p:nvPr>
        </p:nvSpPr>
        <p:spPr/>
        <p:txBody>
          <a:bodyPr/>
          <a:lstStyle/>
          <a:p>
            <a:fld id="{6A6F8058-3785-FA4E-971F-CD598328817B}" type="slidenum">
              <a:rPr lang="en-US" smtClean="0"/>
              <a:pPr/>
              <a:t>2</a:t>
            </a:fld>
            <a:endParaRPr lang="en-US" dirty="0"/>
          </a:p>
        </p:txBody>
      </p:sp>
    </p:spTree>
    <p:extLst>
      <p:ext uri="{BB962C8B-B14F-4D97-AF65-F5344CB8AC3E}">
        <p14:creationId xmlns:p14="http://schemas.microsoft.com/office/powerpoint/2010/main" val="1646032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p:txBody>
          <a:bodyPr>
            <a:normAutofit fontScale="90000"/>
          </a:bodyPr>
          <a:lstStyle/>
          <a:p>
            <a:r>
              <a:rPr lang="en-CA" altLang="x-none" dirty="0" smtClean="0"/>
              <a:t>However. </a:t>
            </a:r>
            <a:r>
              <a:rPr lang="en-CA" altLang="x-none" dirty="0"/>
              <a:t>. </a:t>
            </a:r>
            <a:r>
              <a:rPr lang="en-CA" altLang="x-none" dirty="0" smtClean="0"/>
              <a:t>.as one judge has pointed out</a:t>
            </a:r>
            <a:r>
              <a:rPr lang="mr-IN" altLang="x-none" dirty="0" smtClean="0"/>
              <a:t>…</a:t>
            </a:r>
            <a:endParaRPr lang="en-CA" altLang="x-none" dirty="0"/>
          </a:p>
        </p:txBody>
      </p:sp>
      <p:sp>
        <p:nvSpPr>
          <p:cNvPr id="652291" name="Rectangle 3"/>
          <p:cNvSpPr>
            <a:spLocks noGrp="1" noChangeArrowheads="1"/>
          </p:cNvSpPr>
          <p:nvPr>
            <p:ph type="body" idx="1"/>
          </p:nvPr>
        </p:nvSpPr>
        <p:spPr>
          <a:xfrm>
            <a:off x="900113" y="1551215"/>
            <a:ext cx="7710487" cy="4849586"/>
          </a:xfrm>
        </p:spPr>
        <p:txBody>
          <a:bodyPr/>
          <a:lstStyle/>
          <a:p>
            <a:pPr marL="0" indent="0">
              <a:buFont typeface="Wingdings" charset="2"/>
              <a:buNone/>
            </a:pPr>
            <a:r>
              <a:rPr lang="en-US" altLang="x-none" dirty="0"/>
              <a:t>“There is no inherent conflict between the role of a judge as neutral arbitrator and the role of a judge in opposing domestic violence. </a:t>
            </a:r>
            <a:endParaRPr lang="en-US" altLang="x-none" dirty="0" smtClean="0"/>
          </a:p>
          <a:p>
            <a:pPr marL="0" indent="0">
              <a:buFont typeface="Wingdings" charset="2"/>
              <a:buNone/>
            </a:pPr>
            <a:endParaRPr lang="en-US" altLang="x-none" dirty="0" smtClean="0"/>
          </a:p>
          <a:p>
            <a:pPr marL="0" indent="0">
              <a:buFont typeface="Wingdings" charset="2"/>
              <a:buNone/>
            </a:pPr>
            <a:r>
              <a:rPr lang="en-US" altLang="x-none" dirty="0" smtClean="0"/>
              <a:t>All </a:t>
            </a:r>
            <a:r>
              <a:rPr lang="en-US" altLang="x-none" dirty="0"/>
              <a:t>crimes are unacceptable and part of a judge’s role is to communicate this message to those in the community who violate the law. . . </a:t>
            </a:r>
          </a:p>
          <a:p>
            <a:pPr marL="0" indent="0">
              <a:buFont typeface="Wingdings" charset="2"/>
              <a:buNone/>
            </a:pPr>
            <a:endParaRPr lang="en-US" altLang="x-none" dirty="0"/>
          </a:p>
          <a:p>
            <a:pPr marL="0" indent="0">
              <a:buFont typeface="Wingdings" charset="2"/>
              <a:buNone/>
            </a:pPr>
            <a:endParaRPr lang="en-US" altLang="x-none" dirty="0"/>
          </a:p>
        </p:txBody>
      </p:sp>
    </p:spTree>
    <p:extLst>
      <p:ext uri="{BB962C8B-B14F-4D97-AF65-F5344CB8AC3E}">
        <p14:creationId xmlns:p14="http://schemas.microsoft.com/office/powerpoint/2010/main" val="2001311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p:txBody>
          <a:bodyPr/>
          <a:lstStyle/>
          <a:p>
            <a:r>
              <a:rPr lang="en-US" altLang="x-none" dirty="0"/>
              <a:t>It should be a goal of all judges </a:t>
            </a:r>
            <a:r>
              <a:rPr lang="is-IS" altLang="x-none" dirty="0" smtClean="0"/>
              <a:t>…</a:t>
            </a:r>
            <a:endParaRPr lang="en-US" altLang="x-none" dirty="0"/>
          </a:p>
        </p:txBody>
      </p:sp>
      <p:sp>
        <p:nvSpPr>
          <p:cNvPr id="653315" name="Rectangle 3"/>
          <p:cNvSpPr>
            <a:spLocks noGrp="1" noChangeArrowheads="1"/>
          </p:cNvSpPr>
          <p:nvPr>
            <p:ph type="body" idx="1"/>
          </p:nvPr>
        </p:nvSpPr>
        <p:spPr>
          <a:xfrm>
            <a:off x="457200" y="1417639"/>
            <a:ext cx="8392886" cy="4754562"/>
          </a:xfrm>
        </p:spPr>
        <p:txBody>
          <a:bodyPr>
            <a:normAutofit fontScale="92500" lnSpcReduction="20000"/>
          </a:bodyPr>
          <a:lstStyle/>
          <a:p>
            <a:pPr>
              <a:lnSpc>
                <a:spcPct val="80000"/>
              </a:lnSpc>
            </a:pPr>
            <a:r>
              <a:rPr lang="en-US" altLang="x-none" sz="3500" dirty="0" smtClean="0"/>
              <a:t>to </a:t>
            </a:r>
            <a:r>
              <a:rPr lang="en-US" altLang="x-none" sz="3500" dirty="0"/>
              <a:t>improve the legal system and to serve the ends of justice, which in the domestic violence field can include the following measures: </a:t>
            </a:r>
            <a:endParaRPr lang="en-US" altLang="x-none" sz="3500" dirty="0" smtClean="0"/>
          </a:p>
          <a:p>
            <a:pPr marL="0" indent="0">
              <a:lnSpc>
                <a:spcPct val="80000"/>
              </a:lnSpc>
              <a:buFont typeface="Wingdings" charset="2"/>
              <a:buNone/>
            </a:pPr>
            <a:endParaRPr lang="en-US" altLang="x-none" sz="3500" dirty="0" smtClean="0"/>
          </a:p>
          <a:p>
            <a:pPr>
              <a:lnSpc>
                <a:spcPct val="80000"/>
              </a:lnSpc>
            </a:pPr>
            <a:r>
              <a:rPr lang="en-US" altLang="x-none" sz="3500" dirty="0" smtClean="0"/>
              <a:t>self education on [gender] violence helps a judge maintain judicial competence; </a:t>
            </a:r>
          </a:p>
          <a:p>
            <a:pPr marL="0" indent="0">
              <a:lnSpc>
                <a:spcPct val="80000"/>
              </a:lnSpc>
            </a:pPr>
            <a:endParaRPr lang="en-US" altLang="x-none" sz="3500" dirty="0"/>
          </a:p>
          <a:p>
            <a:pPr marL="0" indent="0">
              <a:lnSpc>
                <a:spcPct val="80000"/>
              </a:lnSpc>
            </a:pPr>
            <a:r>
              <a:rPr lang="en-US" altLang="x-none" sz="3500" i="1" smtClean="0"/>
              <a:t>  reducing </a:t>
            </a:r>
            <a:r>
              <a:rPr lang="en-US" altLang="x-none" sz="3500" i="1" dirty="0"/>
              <a:t>the barriers in the judicial system for domestic violence victims to obtain lawful relief is part of a judge’s administrative responsibility. </a:t>
            </a:r>
            <a:endParaRPr lang="en-US" altLang="x-none" sz="3500" dirty="0"/>
          </a:p>
          <a:p>
            <a:pPr marL="0" indent="0">
              <a:lnSpc>
                <a:spcPct val="80000"/>
              </a:lnSpc>
              <a:buFont typeface="Wingdings" charset="2"/>
              <a:buNone/>
            </a:pPr>
            <a:endParaRPr lang="en-US" altLang="x-none" sz="2000" dirty="0"/>
          </a:p>
          <a:p>
            <a:pPr marL="0" indent="0">
              <a:lnSpc>
                <a:spcPct val="80000"/>
              </a:lnSpc>
              <a:buFont typeface="Wingdings" charset="2"/>
              <a:buNone/>
            </a:pPr>
            <a:endParaRPr lang="en-US" altLang="x-none" sz="2000" dirty="0" smtClean="0"/>
          </a:p>
          <a:p>
            <a:pPr marL="0" indent="0">
              <a:lnSpc>
                <a:spcPct val="80000"/>
              </a:lnSpc>
              <a:buFont typeface="Wingdings" charset="2"/>
              <a:buNone/>
            </a:pPr>
            <a:endParaRPr lang="en-US" altLang="x-none" sz="2000" dirty="0" smtClean="0"/>
          </a:p>
          <a:p>
            <a:pPr marL="0" indent="0">
              <a:lnSpc>
                <a:spcPct val="80000"/>
              </a:lnSpc>
              <a:buFont typeface="Wingdings" charset="2"/>
              <a:buNone/>
            </a:pPr>
            <a:r>
              <a:rPr lang="en-US" altLang="x-none" sz="2000" dirty="0" smtClean="0"/>
              <a:t>(Judge Mike </a:t>
            </a:r>
            <a:r>
              <a:rPr lang="en-US" altLang="x-none" sz="2000" dirty="0" err="1"/>
              <a:t>Brigner</a:t>
            </a:r>
            <a:r>
              <a:rPr lang="en-US" altLang="x-none" sz="2000" dirty="0"/>
              <a:t>, </a:t>
            </a:r>
            <a:r>
              <a:rPr lang="en-US" altLang="x-none" sz="2000" i="1" dirty="0"/>
              <a:t>The Ohio Domestic Violence </a:t>
            </a:r>
            <a:r>
              <a:rPr lang="en-US" altLang="x-none" sz="2000" i="1" dirty="0" err="1"/>
              <a:t>Benchbook</a:t>
            </a:r>
            <a:r>
              <a:rPr lang="en-US" altLang="x-none" sz="2000" i="1" dirty="0"/>
              <a:t>, 2002, </a:t>
            </a:r>
            <a:r>
              <a:rPr lang="en-US" altLang="x-none" sz="2000" dirty="0"/>
              <a:t>emphasis added</a:t>
            </a:r>
            <a:r>
              <a:rPr lang="en-US" altLang="x-none" sz="2000" i="1" dirty="0"/>
              <a:t>)</a:t>
            </a:r>
            <a:r>
              <a:rPr lang="en-US" altLang="x-none" sz="2800" dirty="0"/>
              <a:t/>
            </a:r>
            <a:br>
              <a:rPr lang="en-US" altLang="x-none" sz="2800" dirty="0"/>
            </a:br>
            <a:endParaRPr lang="en-US" altLang="x-none" sz="2800" dirty="0"/>
          </a:p>
        </p:txBody>
      </p:sp>
    </p:spTree>
    <p:extLst>
      <p:ext uri="{BB962C8B-B14F-4D97-AF65-F5344CB8AC3E}">
        <p14:creationId xmlns:p14="http://schemas.microsoft.com/office/powerpoint/2010/main" val="10135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a:xfrm>
            <a:off x="381000" y="1411551"/>
            <a:ext cx="8382000" cy="4401419"/>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4000" dirty="0" smtClean="0"/>
              <a:t>The End</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dirty="0" smtClean="0"/>
              <a:t>Thank you, Merci</a:t>
            </a:r>
            <a:r>
              <a:rPr lang="en-CA" dirty="0" smtClean="0"/>
              <a:t>!</a:t>
            </a:r>
          </a:p>
        </p:txBody>
      </p:sp>
    </p:spTree>
    <p:extLst>
      <p:ext uri="{BB962C8B-B14F-4D97-AF65-F5344CB8AC3E}">
        <p14:creationId xmlns:p14="http://schemas.microsoft.com/office/powerpoint/2010/main" val="108566907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684791"/>
          </a:xfrm>
        </p:spPr>
        <p:txBody>
          <a:bodyPr>
            <a:normAutofit/>
          </a:bodyPr>
          <a:lstStyle/>
          <a:p>
            <a:r>
              <a:rPr lang="en-US" dirty="0" smtClean="0"/>
              <a:t>Situating our social justice work</a:t>
            </a:r>
            <a:endParaRPr lang="en-US" dirty="0"/>
          </a:p>
        </p:txBody>
      </p:sp>
      <p:sp>
        <p:nvSpPr>
          <p:cNvPr id="3" name="Content Placeholder 2"/>
          <p:cNvSpPr>
            <a:spLocks noGrp="1"/>
          </p:cNvSpPr>
          <p:nvPr>
            <p:ph idx="1"/>
          </p:nvPr>
        </p:nvSpPr>
        <p:spPr/>
        <p:txBody>
          <a:bodyPr/>
          <a:lstStyle/>
          <a:p>
            <a:endParaRPr lang="en-US" dirty="0" smtClean="0"/>
          </a:p>
          <a:p>
            <a:r>
              <a:rPr lang="en-US" dirty="0" smtClean="0"/>
              <a:t>By recognizing 2 </a:t>
            </a:r>
            <a:r>
              <a:rPr lang="en-US" dirty="0"/>
              <a:t>kinds of myths </a:t>
            </a:r>
            <a:r>
              <a:rPr lang="en-US" dirty="0" smtClean="0"/>
              <a:t>about our </a:t>
            </a:r>
            <a:r>
              <a:rPr lang="en-US" dirty="0"/>
              <a:t>social context </a:t>
            </a:r>
            <a:endParaRPr lang="en-US" dirty="0" smtClean="0"/>
          </a:p>
          <a:p>
            <a:endParaRPr lang="en-US" dirty="0"/>
          </a:p>
          <a:p>
            <a:r>
              <a:rPr lang="en-US" dirty="0" smtClean="0"/>
              <a:t>And how these myths shape that work</a:t>
            </a:r>
          </a:p>
          <a:p>
            <a:endParaRPr lang="en-US" dirty="0"/>
          </a:p>
          <a:p>
            <a:r>
              <a:rPr lang="en-US" dirty="0" smtClean="0"/>
              <a:t>With judicial education (and legal education more generally)</a:t>
            </a:r>
          </a:p>
        </p:txBody>
      </p:sp>
      <p:sp>
        <p:nvSpPr>
          <p:cNvPr id="4" name="Slide Number Placeholder 3"/>
          <p:cNvSpPr>
            <a:spLocks noGrp="1"/>
          </p:cNvSpPr>
          <p:nvPr>
            <p:ph type="sldNum" sz="quarter" idx="12"/>
          </p:nvPr>
        </p:nvSpPr>
        <p:spPr/>
        <p:txBody>
          <a:bodyPr/>
          <a:lstStyle/>
          <a:p>
            <a:fld id="{6A6F8058-3785-FA4E-971F-CD598328817B}"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sz="4900" dirty="0" smtClean="0"/>
              <a:t>First</a:t>
            </a:r>
            <a:r>
              <a:rPr lang="mr-IN" sz="4900" dirty="0" smtClean="0"/>
              <a:t>…</a:t>
            </a:r>
            <a:r>
              <a:rPr lang="en-CA" dirty="0" smtClean="0"/>
              <a:t/>
            </a:r>
            <a:br>
              <a:rPr lang="en-CA" dirty="0" smtClean="0"/>
            </a:br>
            <a:r>
              <a:rPr lang="en-CA" dirty="0" smtClean="0"/>
              <a:t>in both society and law we see</a:t>
            </a:r>
            <a:r>
              <a:rPr lang="mr-IN" dirty="0" smtClean="0"/>
              <a:t>…</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The </a:t>
            </a:r>
            <a:r>
              <a:rPr lang="en-US" dirty="0"/>
              <a:t>pervasiveness and tenacity </a:t>
            </a:r>
            <a:r>
              <a:rPr lang="en-US" dirty="0" smtClean="0"/>
              <a:t>of victim blaming</a:t>
            </a:r>
          </a:p>
          <a:p>
            <a:endParaRPr lang="en-US" dirty="0"/>
          </a:p>
          <a:p>
            <a:r>
              <a:rPr lang="en-US" dirty="0" smtClean="0"/>
              <a:t>And widespread rape myths</a:t>
            </a:r>
          </a:p>
          <a:p>
            <a:endParaRPr lang="en-US" dirty="0" smtClean="0"/>
          </a:p>
          <a:p>
            <a:r>
              <a:rPr lang="en-US" dirty="0" smtClean="0"/>
              <a:t>all of which leads to disbelief of women’s experiences of gender violence (undermining of credibility)</a:t>
            </a:r>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4</a:t>
            </a:fld>
            <a:endParaRPr lang="en-US" dirty="0"/>
          </a:p>
        </p:txBody>
      </p:sp>
    </p:spTree>
    <p:extLst>
      <p:ext uri="{BB962C8B-B14F-4D97-AF65-F5344CB8AC3E}">
        <p14:creationId xmlns:p14="http://schemas.microsoft.com/office/powerpoint/2010/main" val="149105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mr-IN" dirty="0" smtClean="0"/>
              <a:t>…</a:t>
            </a:r>
            <a:endParaRPr lang="en-US" dirty="0"/>
          </a:p>
        </p:txBody>
      </p:sp>
      <p:sp>
        <p:nvSpPr>
          <p:cNvPr id="3" name="Content Placeholder 2"/>
          <p:cNvSpPr>
            <a:spLocks noGrp="1"/>
          </p:cNvSpPr>
          <p:nvPr>
            <p:ph idx="1"/>
          </p:nvPr>
        </p:nvSpPr>
        <p:spPr/>
        <p:txBody>
          <a:bodyPr/>
          <a:lstStyle/>
          <a:p>
            <a:r>
              <a:rPr lang="en-US" dirty="0" smtClean="0"/>
              <a:t>We have the law’s own fundamental myth about itself</a:t>
            </a:r>
            <a:r>
              <a:rPr lang="mr-IN" dirty="0" smtClean="0"/>
              <a:t>…</a:t>
            </a:r>
            <a:endParaRPr lang="en-CA" dirty="0" smtClean="0"/>
          </a:p>
          <a:p>
            <a:endParaRPr lang="en-CA" dirty="0"/>
          </a:p>
          <a:p>
            <a:endParaRPr lang="en-CA" dirty="0"/>
          </a:p>
          <a:p>
            <a:r>
              <a:rPr lang="en-CA" dirty="0" smtClean="0"/>
              <a:t>L</a:t>
            </a:r>
            <a:r>
              <a:rPr lang="en-US" dirty="0" err="1" smtClean="0"/>
              <a:t>aw’s</a:t>
            </a:r>
            <a:r>
              <a:rPr lang="en-US" dirty="0" smtClean="0"/>
              <a:t> self-representation as neutral and perspective-less</a:t>
            </a:r>
            <a:endParaRPr lang="en-US" dirty="0"/>
          </a:p>
          <a:p>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5</a:t>
            </a:fld>
            <a:endParaRPr lang="en-US" dirty="0"/>
          </a:p>
        </p:txBody>
      </p:sp>
    </p:spTree>
    <p:extLst>
      <p:ext uri="{BB962C8B-B14F-4D97-AF65-F5344CB8AC3E}">
        <p14:creationId xmlns:p14="http://schemas.microsoft.com/office/powerpoint/2010/main" val="408948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586" y="130629"/>
            <a:ext cx="8409214" cy="1287009"/>
          </a:xfrm>
        </p:spPr>
        <p:txBody>
          <a:bodyPr>
            <a:normAutofit fontScale="90000"/>
          </a:bodyPr>
          <a:lstStyle/>
          <a:p>
            <a:r>
              <a:rPr lang="en-US" dirty="0"/>
              <a:t/>
            </a:r>
            <a:br>
              <a:rPr lang="en-US" dirty="0"/>
            </a:br>
            <a:r>
              <a:rPr lang="en-US" dirty="0" smtClean="0"/>
              <a:t>In other words,</a:t>
            </a:r>
            <a:r>
              <a:rPr lang="en-CA" dirty="0" smtClean="0"/>
              <a:t/>
            </a:r>
            <a:br>
              <a:rPr lang="en-CA" dirty="0" smtClean="0"/>
            </a:br>
            <a:r>
              <a:rPr lang="en-CA" dirty="0" smtClean="0"/>
              <a:t>the </a:t>
            </a:r>
            <a:r>
              <a:rPr lang="en-US" dirty="0" smtClean="0"/>
              <a:t>myth that the law and the legal system…</a:t>
            </a:r>
            <a:endParaRPr lang="en-US" dirty="0"/>
          </a:p>
        </p:txBody>
      </p:sp>
      <p:sp>
        <p:nvSpPr>
          <p:cNvPr id="3" name="Content Placeholder 2"/>
          <p:cNvSpPr>
            <a:spLocks noGrp="1"/>
          </p:cNvSpPr>
          <p:nvPr>
            <p:ph idx="1"/>
          </p:nvPr>
        </p:nvSpPr>
        <p:spPr>
          <a:xfrm>
            <a:off x="457200" y="2057400"/>
            <a:ext cx="8229600" cy="4163785"/>
          </a:xfrm>
        </p:spPr>
        <p:txBody>
          <a:bodyPr>
            <a:normAutofit/>
          </a:bodyPr>
          <a:lstStyle/>
          <a:p>
            <a:endParaRPr lang="en-US" dirty="0" smtClean="0"/>
          </a:p>
          <a:p>
            <a:endParaRPr lang="en-US" dirty="0"/>
          </a:p>
          <a:p>
            <a:r>
              <a:rPr lang="en-US" dirty="0" smtClean="0"/>
              <a:t>Always embodies “fairness” and justice” </a:t>
            </a:r>
            <a:r>
              <a:rPr lang="en-US" dirty="0"/>
              <a:t>(at the level of practice and reality) </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6A6F8058-3785-FA4E-971F-CD598328817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134"/>
          </a:xfrm>
        </p:spPr>
        <p:txBody>
          <a:bodyPr>
            <a:normAutofit fontScale="90000"/>
          </a:bodyPr>
          <a:lstStyle/>
          <a:p>
            <a:r>
              <a:rPr lang="en-US" dirty="0"/>
              <a:t>A</a:t>
            </a:r>
            <a:r>
              <a:rPr lang="en-US" dirty="0" smtClean="0"/>
              <a:t>s Catharine MacKinnon explains it:</a:t>
            </a:r>
            <a:endParaRPr lang="en-US" dirty="0"/>
          </a:p>
        </p:txBody>
      </p:sp>
      <p:sp>
        <p:nvSpPr>
          <p:cNvPr id="3" name="Content Placeholder 2"/>
          <p:cNvSpPr>
            <a:spLocks noGrp="1"/>
          </p:cNvSpPr>
          <p:nvPr>
            <p:ph idx="1"/>
          </p:nvPr>
        </p:nvSpPr>
        <p:spPr>
          <a:xfrm>
            <a:off x="244929" y="1059771"/>
            <a:ext cx="8703128" cy="5128757"/>
          </a:xfrm>
        </p:spPr>
        <p:txBody>
          <a:bodyPr>
            <a:normAutofit fontScale="92500"/>
          </a:bodyPr>
          <a:lstStyle/>
          <a:p>
            <a:r>
              <a:rPr lang="en-US" dirty="0" smtClean="0"/>
              <a:t>“Objectivity is</a:t>
            </a:r>
            <a:r>
              <a:rPr lang="en-CA" dirty="0" smtClean="0"/>
              <a:t> </a:t>
            </a:r>
            <a:r>
              <a:rPr lang="en-CA" dirty="0"/>
              <a:t>liberal legalism’s conception of itself.”</a:t>
            </a:r>
            <a:r>
              <a:rPr lang="en-US" dirty="0"/>
              <a:t> </a:t>
            </a:r>
            <a:r>
              <a:rPr lang="en-US" sz="2000" dirty="0" smtClean="0"/>
              <a:t>(“Feminism, Marxism, Method and the State” at 644)</a:t>
            </a:r>
          </a:p>
          <a:p>
            <a:endParaRPr lang="en-US" dirty="0"/>
          </a:p>
          <a:p>
            <a:r>
              <a:rPr lang="en-US" dirty="0" smtClean="0"/>
              <a:t>This is a way of describing law’s pretense of neutrality and “point of </a:t>
            </a:r>
            <a:r>
              <a:rPr lang="en-US" dirty="0" err="1" smtClean="0"/>
              <a:t>viewlessness</a:t>
            </a:r>
            <a:r>
              <a:rPr lang="en-US" dirty="0" smtClean="0"/>
              <a:t>”</a:t>
            </a:r>
          </a:p>
          <a:p>
            <a:endParaRPr lang="en-US" dirty="0"/>
          </a:p>
          <a:p>
            <a:r>
              <a:rPr lang="en-US" dirty="0" smtClean="0"/>
              <a:t>The claim to fairness and equality in a system which, in fact, still entrenches a point of view of sexual violence which remains deeply shaped by rape myths and a masculine view of women’s sexuality</a:t>
            </a:r>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particularly in relation to crimes of gendered violence</a:t>
            </a:r>
            <a:endParaRPr lang="en-US" dirty="0"/>
          </a:p>
        </p:txBody>
      </p:sp>
      <p:sp>
        <p:nvSpPr>
          <p:cNvPr id="3" name="Content Placeholder 2"/>
          <p:cNvSpPr>
            <a:spLocks noGrp="1"/>
          </p:cNvSpPr>
          <p:nvPr>
            <p:ph idx="1"/>
          </p:nvPr>
        </p:nvSpPr>
        <p:spPr>
          <a:xfrm>
            <a:off x="457200" y="1975757"/>
            <a:ext cx="8229600" cy="4150406"/>
          </a:xfrm>
        </p:spPr>
        <p:txBody>
          <a:bodyPr/>
          <a:lstStyle/>
          <a:p>
            <a:r>
              <a:rPr lang="en-US" dirty="0" smtClean="0"/>
              <a:t>we </a:t>
            </a:r>
            <a:r>
              <a:rPr lang="en-US" dirty="0"/>
              <a:t>can see that </a:t>
            </a:r>
            <a:r>
              <a:rPr lang="en-US" i="1" dirty="0"/>
              <a:t>this is not the case</a:t>
            </a:r>
          </a:p>
          <a:p>
            <a:endParaRPr lang="en-US" dirty="0"/>
          </a:p>
          <a:p>
            <a:r>
              <a:rPr lang="en-US" dirty="0" smtClean="0"/>
              <a:t>Law and the criminal justice system do not represent </a:t>
            </a:r>
            <a:r>
              <a:rPr lang="en-US" dirty="0"/>
              <a:t>a level or fair “playing field” for women who are victims of sexual violence and domestic violence </a:t>
            </a:r>
          </a:p>
          <a:p>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8</a:t>
            </a:fld>
            <a:endParaRPr lang="en-US" dirty="0"/>
          </a:p>
        </p:txBody>
      </p:sp>
    </p:spTree>
    <p:extLst>
      <p:ext uri="{BB962C8B-B14F-4D97-AF65-F5344CB8AC3E}">
        <p14:creationId xmlns:p14="http://schemas.microsoft.com/office/powerpoint/2010/main" val="1762841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foundational rules and procedures</a:t>
            </a:r>
            <a:endParaRPr lang="en-US" dirty="0"/>
          </a:p>
        </p:txBody>
      </p:sp>
      <p:sp>
        <p:nvSpPr>
          <p:cNvPr id="3" name="Content Placeholder 2"/>
          <p:cNvSpPr>
            <a:spLocks noGrp="1"/>
          </p:cNvSpPr>
          <p:nvPr>
            <p:ph idx="1"/>
          </p:nvPr>
        </p:nvSpPr>
        <p:spPr/>
        <p:txBody>
          <a:bodyPr/>
          <a:lstStyle/>
          <a:p>
            <a:r>
              <a:rPr lang="en-US" dirty="0" smtClean="0"/>
              <a:t>In a criminal trial</a:t>
            </a:r>
          </a:p>
          <a:p>
            <a:endParaRPr lang="en-US" dirty="0"/>
          </a:p>
          <a:p>
            <a:r>
              <a:rPr lang="en-US" dirty="0" smtClean="0"/>
              <a:t>Are supposed to ensure fairness and due process </a:t>
            </a:r>
            <a:endParaRPr lang="en-US" dirty="0"/>
          </a:p>
        </p:txBody>
      </p:sp>
      <p:sp>
        <p:nvSpPr>
          <p:cNvPr id="4" name="Slide Number Placeholder 3"/>
          <p:cNvSpPr>
            <a:spLocks noGrp="1"/>
          </p:cNvSpPr>
          <p:nvPr>
            <p:ph type="sldNum" sz="quarter" idx="12"/>
          </p:nvPr>
        </p:nvSpPr>
        <p:spPr/>
        <p:txBody>
          <a:bodyPr/>
          <a:lstStyle/>
          <a:p>
            <a:fld id="{6A6F8058-3785-FA4E-971F-CD598328817B}" type="slidenum">
              <a:rPr lang="en-US" smtClean="0"/>
              <a:pPr/>
              <a:t>9</a:t>
            </a:fld>
            <a:endParaRPr lang="en-US" dirty="0"/>
          </a:p>
        </p:txBody>
      </p:sp>
    </p:spTree>
    <p:extLst>
      <p:ext uri="{BB962C8B-B14F-4D97-AF65-F5344CB8AC3E}">
        <p14:creationId xmlns:p14="http://schemas.microsoft.com/office/powerpoint/2010/main" val="1609956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7703</TotalTime>
  <Words>931</Words>
  <Application>Microsoft Macintosh PowerPoint</Application>
  <PresentationFormat>On-screen Show (4:3)</PresentationFormat>
  <Paragraphs>144</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 Unicode MS</vt:lpstr>
      <vt:lpstr>Calibri</vt:lpstr>
      <vt:lpstr>Mangal</vt:lpstr>
      <vt:lpstr>Wingdings</vt:lpstr>
      <vt:lpstr>Arial</vt:lpstr>
      <vt:lpstr>Office Theme</vt:lpstr>
      <vt:lpstr>PowerPoint Presentation</vt:lpstr>
      <vt:lpstr> CHALLENGES IN  EDUCATING FOR EQUALITY…</vt:lpstr>
      <vt:lpstr>Situating our social justice work</vt:lpstr>
      <vt:lpstr>First… in both society and law we see…</vt:lpstr>
      <vt:lpstr>Second …</vt:lpstr>
      <vt:lpstr> In other words, the myth that the law and the legal system…</vt:lpstr>
      <vt:lpstr>As Catharine MacKinnon explains it:</vt:lpstr>
      <vt:lpstr>But particularly in relation to crimes of gendered violence</vt:lpstr>
      <vt:lpstr>The foundational rules and procedures</vt:lpstr>
      <vt:lpstr>But, in fact…the foundational rules</vt:lpstr>
      <vt:lpstr>Sexual Violence Prosecutions are unique and inherently difficult</vt:lpstr>
      <vt:lpstr>Women’s responses and ways of coping when intimately assaulted  (women’s trauma responses)</vt:lpstr>
      <vt:lpstr>Worse still…</vt:lpstr>
      <vt:lpstr>Much of the work we’ve done in social context judicial education</vt:lpstr>
      <vt:lpstr>The National Judicial Institute</vt:lpstr>
      <vt:lpstr>The dynamics of domestic violence and sexual violence  . . .</vt:lpstr>
      <vt:lpstr>The Politics of Domestic Violence </vt:lpstr>
      <vt:lpstr>Judicial Education on Politicized Topics is Highly Challenging</vt:lpstr>
      <vt:lpstr>There is often</vt:lpstr>
      <vt:lpstr>However. . .as one judge has pointed out…</vt:lpstr>
      <vt:lpstr>It should be a goal of all judges …</vt:lpstr>
      <vt:lpstr>PowerPoint Presentation</vt:lpstr>
    </vt:vector>
  </TitlesOfParts>
  <Company>UWO</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Wilson</dc:creator>
  <cp:lastModifiedBy>Melanie Randall</cp:lastModifiedBy>
  <cp:revision>524</cp:revision>
  <cp:lastPrinted>2016-07-09T20:35:02Z</cp:lastPrinted>
  <dcterms:created xsi:type="dcterms:W3CDTF">2017-05-10T16:30:13Z</dcterms:created>
  <dcterms:modified xsi:type="dcterms:W3CDTF">2017-05-19T12:41:31Z</dcterms:modified>
</cp:coreProperties>
</file>