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18"/>
  </p:notesMasterIdLst>
  <p:handoutMasterIdLst>
    <p:handoutMasterId r:id="rId19"/>
  </p:handoutMasterIdLst>
  <p:sldIdLst>
    <p:sldId id="256" r:id="rId3"/>
    <p:sldId id="269"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4660"/>
  </p:normalViewPr>
  <p:slideViewPr>
    <p:cSldViewPr>
      <p:cViewPr>
        <p:scale>
          <a:sx n="100" d="100"/>
          <a:sy n="100" d="100"/>
        </p:scale>
        <p:origin x="1152" y="234"/>
      </p:cViewPr>
      <p:guideLst>
        <p:guide orient="horz" pos="2160"/>
        <p:guide pos="3839"/>
      </p:guideLst>
    </p:cSldViewPr>
  </p:slideViewPr>
  <p:notesTextViewPr>
    <p:cViewPr>
      <p:scale>
        <a:sx n="100" d="100"/>
        <a:sy n="100" d="100"/>
      </p:scale>
      <p:origin x="0" y="0"/>
    </p:cViewPr>
  </p:notesTextViewPr>
  <p:notesViewPr>
    <p:cSldViewPr showGuides="1">
      <p:cViewPr varScale="1">
        <p:scale>
          <a:sx n="86" d="100"/>
          <a:sy n="86" d="100"/>
        </p:scale>
        <p:origin x="381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113F3B-2A52-4A29-9D46-DD0519F3A77D}"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CA"/>
        </a:p>
      </dgm:t>
    </dgm:pt>
    <dgm:pt modelId="{E3BAEAAA-9969-46A6-A334-C1D9EF213378}">
      <dgm:prSet phldrT="[Text]" custT="1"/>
      <dgm:spPr/>
      <dgm:t>
        <a:bodyPr/>
        <a:lstStyle/>
        <a:p>
          <a:r>
            <a:rPr lang="en-CA" sz="1800" dirty="0" smtClean="0"/>
            <a:t>-1982 </a:t>
          </a:r>
          <a:r>
            <a:rPr lang="en-CA" sz="1800" i="1" dirty="0" smtClean="0"/>
            <a:t>Canadian Charter of Rights and Freedoms p</a:t>
          </a:r>
          <a:r>
            <a:rPr lang="en-CA" sz="1800" dirty="0" smtClean="0"/>
            <a:t>roclaimed</a:t>
          </a:r>
        </a:p>
        <a:p>
          <a:r>
            <a:rPr lang="en-CA" sz="1800" dirty="0" smtClean="0"/>
            <a:t>-1985 Equality provision of </a:t>
          </a:r>
          <a:r>
            <a:rPr lang="en-CA" sz="1800" i="1" dirty="0" smtClean="0"/>
            <a:t>Charter</a:t>
          </a:r>
          <a:r>
            <a:rPr lang="en-CA" sz="1800" dirty="0" smtClean="0"/>
            <a:t> proclaimed</a:t>
          </a:r>
        </a:p>
        <a:p>
          <a:r>
            <a:rPr lang="en-CA" sz="1800" dirty="0" smtClean="0"/>
            <a:t>-1990 Justice Bertha Wilson </a:t>
          </a:r>
          <a:r>
            <a:rPr lang="en-CA" sz="1800" dirty="0" err="1" smtClean="0"/>
            <a:t>Betcherman</a:t>
          </a:r>
          <a:r>
            <a:rPr lang="en-CA" sz="1800" dirty="0" smtClean="0"/>
            <a:t> Lecture</a:t>
          </a:r>
        </a:p>
        <a:p>
          <a:r>
            <a:rPr lang="en-CA" sz="1800" dirty="0" smtClean="0"/>
            <a:t>-1993 CBA Touchstone Report</a:t>
          </a:r>
          <a:endParaRPr lang="en-CA" sz="1800" dirty="0"/>
        </a:p>
      </dgm:t>
    </dgm:pt>
    <dgm:pt modelId="{97872C73-461B-41A9-80E0-62185CE7F3A7}" type="parTrans" cxnId="{657531C7-D754-41A8-A73F-1C6E23F324BE}">
      <dgm:prSet/>
      <dgm:spPr/>
      <dgm:t>
        <a:bodyPr/>
        <a:lstStyle/>
        <a:p>
          <a:endParaRPr lang="en-CA"/>
        </a:p>
      </dgm:t>
    </dgm:pt>
    <dgm:pt modelId="{1B47C4D1-1164-45D4-BA4C-829967C8413C}" type="sibTrans" cxnId="{657531C7-D754-41A8-A73F-1C6E23F324BE}">
      <dgm:prSet/>
      <dgm:spPr/>
      <dgm:t>
        <a:bodyPr/>
        <a:lstStyle/>
        <a:p>
          <a:endParaRPr lang="en-CA"/>
        </a:p>
      </dgm:t>
    </dgm:pt>
    <dgm:pt modelId="{80AE5BB1-C0E5-4B66-A560-05D71A591905}">
      <dgm:prSet phldrT="[Text]" custT="1"/>
      <dgm:spPr/>
      <dgm:t>
        <a:bodyPr/>
        <a:lstStyle/>
        <a:p>
          <a:r>
            <a:rPr lang="en-CA" sz="1800" dirty="0" smtClean="0"/>
            <a:t>- Long-standing male culture on the bench</a:t>
          </a:r>
        </a:p>
        <a:p>
          <a:r>
            <a:rPr lang="en-CA" sz="1800" dirty="0" smtClean="0"/>
            <a:t>- </a:t>
          </a:r>
          <a:r>
            <a:rPr lang="en-CA" sz="1800" dirty="0" smtClean="0"/>
            <a:t>1990 Federally appointed judiciary = 9%</a:t>
          </a:r>
        </a:p>
        <a:p>
          <a:r>
            <a:rPr lang="en-CA" sz="1800" dirty="0" smtClean="0"/>
            <a:t>- Judicial Independence fiercely safeguarded and narrowly defined</a:t>
          </a:r>
          <a:endParaRPr lang="en-CA" sz="1800" dirty="0" smtClean="0"/>
        </a:p>
        <a:p>
          <a:r>
            <a:rPr lang="en-CA" sz="1800" dirty="0" smtClean="0"/>
            <a:t>- Judicial education traditionally focused on skills-training (computer use, complex trails, case management, judgment writing) or updates on substantive law</a:t>
          </a:r>
          <a:endParaRPr lang="en-CA" sz="1800" dirty="0"/>
        </a:p>
      </dgm:t>
    </dgm:pt>
    <dgm:pt modelId="{667B3920-E08C-4CB8-AC98-628472DF8A50}" type="parTrans" cxnId="{1C178FB8-6AA3-4C96-A16D-EBB52F0FBFE7}">
      <dgm:prSet/>
      <dgm:spPr/>
      <dgm:t>
        <a:bodyPr/>
        <a:lstStyle/>
        <a:p>
          <a:endParaRPr lang="en-CA"/>
        </a:p>
      </dgm:t>
    </dgm:pt>
    <dgm:pt modelId="{4481D543-AEBC-4726-8F3D-FCD34E5DF327}" type="sibTrans" cxnId="{1C178FB8-6AA3-4C96-A16D-EBB52F0FBFE7}">
      <dgm:prSet/>
      <dgm:spPr/>
      <dgm:t>
        <a:bodyPr/>
        <a:lstStyle/>
        <a:p>
          <a:endParaRPr lang="en-CA"/>
        </a:p>
      </dgm:t>
    </dgm:pt>
    <dgm:pt modelId="{87DDCAE8-03F2-4801-9BFC-87F15EF18890}" type="pres">
      <dgm:prSet presAssocID="{23113F3B-2A52-4A29-9D46-DD0519F3A77D}" presName="compositeShape" presStyleCnt="0">
        <dgm:presLayoutVars>
          <dgm:chMax val="2"/>
          <dgm:dir/>
          <dgm:resizeHandles val="exact"/>
        </dgm:presLayoutVars>
      </dgm:prSet>
      <dgm:spPr/>
    </dgm:pt>
    <dgm:pt modelId="{5F5012DE-8F2E-4E8E-B82E-57F93EDD1688}" type="pres">
      <dgm:prSet presAssocID="{E3BAEAAA-9969-46A6-A334-C1D9EF213378}" presName="upArrow" presStyleLbl="node1" presStyleIdx="0" presStyleCnt="2" custScaleX="77991" custScaleY="77178"/>
      <dgm:spPr/>
    </dgm:pt>
    <dgm:pt modelId="{AA429089-1400-40F1-9D8F-2BAF4F614BC2}" type="pres">
      <dgm:prSet presAssocID="{E3BAEAAA-9969-46A6-A334-C1D9EF213378}" presName="upArrowText" presStyleLbl="revTx" presStyleIdx="0" presStyleCnt="2" custAng="0" custScaleX="126788" custLinFactNeighborX="7447">
        <dgm:presLayoutVars>
          <dgm:chMax val="0"/>
          <dgm:bulletEnabled val="1"/>
        </dgm:presLayoutVars>
      </dgm:prSet>
      <dgm:spPr/>
      <dgm:t>
        <a:bodyPr/>
        <a:lstStyle/>
        <a:p>
          <a:endParaRPr lang="en-CA"/>
        </a:p>
      </dgm:t>
    </dgm:pt>
    <dgm:pt modelId="{47931280-AB7C-4F29-A50F-15F26F0A7493}" type="pres">
      <dgm:prSet presAssocID="{80AE5BB1-C0E5-4B66-A560-05D71A591905}" presName="downArrow" presStyleLbl="node1" presStyleIdx="1" presStyleCnt="2" custScaleX="74211" custScaleY="84972"/>
      <dgm:spPr/>
    </dgm:pt>
    <dgm:pt modelId="{F64BFA94-848B-475C-B52D-2EF899D0404D}" type="pres">
      <dgm:prSet presAssocID="{80AE5BB1-C0E5-4B66-A560-05D71A591905}" presName="downArrowText" presStyleLbl="revTx" presStyleIdx="1" presStyleCnt="2" custScaleX="108121" custLinFactNeighborX="3078" custLinFactNeighborY="-2708">
        <dgm:presLayoutVars>
          <dgm:chMax val="0"/>
          <dgm:bulletEnabled val="1"/>
        </dgm:presLayoutVars>
      </dgm:prSet>
      <dgm:spPr/>
      <dgm:t>
        <a:bodyPr/>
        <a:lstStyle/>
        <a:p>
          <a:endParaRPr lang="en-CA"/>
        </a:p>
      </dgm:t>
    </dgm:pt>
  </dgm:ptLst>
  <dgm:cxnLst>
    <dgm:cxn modelId="{8E6B8575-BC11-4DE8-A8E5-FAAE03D0F26F}" type="presOf" srcId="{80AE5BB1-C0E5-4B66-A560-05D71A591905}" destId="{F64BFA94-848B-475C-B52D-2EF899D0404D}" srcOrd="0" destOrd="0" presId="urn:microsoft.com/office/officeart/2005/8/layout/arrow4"/>
    <dgm:cxn modelId="{74F6DD9D-4BA6-4866-AF7F-E5317A5E3A5A}" type="presOf" srcId="{E3BAEAAA-9969-46A6-A334-C1D9EF213378}" destId="{AA429089-1400-40F1-9D8F-2BAF4F614BC2}" srcOrd="0" destOrd="0" presId="urn:microsoft.com/office/officeart/2005/8/layout/arrow4"/>
    <dgm:cxn modelId="{1C178FB8-6AA3-4C96-A16D-EBB52F0FBFE7}" srcId="{23113F3B-2A52-4A29-9D46-DD0519F3A77D}" destId="{80AE5BB1-C0E5-4B66-A560-05D71A591905}" srcOrd="1" destOrd="0" parTransId="{667B3920-E08C-4CB8-AC98-628472DF8A50}" sibTransId="{4481D543-AEBC-4726-8F3D-FCD34E5DF327}"/>
    <dgm:cxn modelId="{9FC01C83-2FB9-48D1-8AB2-AF2E1821B7E1}" type="presOf" srcId="{23113F3B-2A52-4A29-9D46-DD0519F3A77D}" destId="{87DDCAE8-03F2-4801-9BFC-87F15EF18890}" srcOrd="0" destOrd="0" presId="urn:microsoft.com/office/officeart/2005/8/layout/arrow4"/>
    <dgm:cxn modelId="{657531C7-D754-41A8-A73F-1C6E23F324BE}" srcId="{23113F3B-2A52-4A29-9D46-DD0519F3A77D}" destId="{E3BAEAAA-9969-46A6-A334-C1D9EF213378}" srcOrd="0" destOrd="0" parTransId="{97872C73-461B-41A9-80E0-62185CE7F3A7}" sibTransId="{1B47C4D1-1164-45D4-BA4C-829967C8413C}"/>
    <dgm:cxn modelId="{2A568B41-FE39-481F-AAF8-1A571CA0E462}" type="presParOf" srcId="{87DDCAE8-03F2-4801-9BFC-87F15EF18890}" destId="{5F5012DE-8F2E-4E8E-B82E-57F93EDD1688}" srcOrd="0" destOrd="0" presId="urn:microsoft.com/office/officeart/2005/8/layout/arrow4"/>
    <dgm:cxn modelId="{18DCFCDB-CFB7-4994-B202-98F0C341AD64}" type="presParOf" srcId="{87DDCAE8-03F2-4801-9BFC-87F15EF18890}" destId="{AA429089-1400-40F1-9D8F-2BAF4F614BC2}" srcOrd="1" destOrd="0" presId="urn:microsoft.com/office/officeart/2005/8/layout/arrow4"/>
    <dgm:cxn modelId="{C09FD198-2E0D-4520-90B5-2795E007BC92}" type="presParOf" srcId="{87DDCAE8-03F2-4801-9BFC-87F15EF18890}" destId="{47931280-AB7C-4F29-A50F-15F26F0A7493}" srcOrd="2" destOrd="0" presId="urn:microsoft.com/office/officeart/2005/8/layout/arrow4"/>
    <dgm:cxn modelId="{E5736BE4-F600-4732-B3C7-A12DD56B723E}" type="presParOf" srcId="{87DDCAE8-03F2-4801-9BFC-87F15EF18890}" destId="{F64BFA94-848B-475C-B52D-2EF899D0404D}"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029BAD-199E-42DA-8CDD-9004FACF4BD1}" type="doc">
      <dgm:prSet loTypeId="urn:microsoft.com/office/officeart/2005/8/layout/hProcess9" loCatId="process" qsTypeId="urn:microsoft.com/office/officeart/2005/8/quickstyle/simple1" qsCatId="simple" csTypeId="urn:microsoft.com/office/officeart/2005/8/colors/accent1_2" csCatId="accent1" phldr="1"/>
      <dgm:spPr/>
    </dgm:pt>
    <dgm:pt modelId="{01FD689C-99BA-469C-882B-279274A25F56}">
      <dgm:prSet phldrT="[Text]"/>
      <dgm:spPr/>
      <dgm:t>
        <a:bodyPr/>
        <a:lstStyle/>
        <a:p>
          <a:r>
            <a:rPr lang="en-CA" dirty="0" smtClean="0"/>
            <a:t>Judicial Consultation</a:t>
          </a:r>
          <a:endParaRPr lang="en-CA" dirty="0"/>
        </a:p>
      </dgm:t>
    </dgm:pt>
    <dgm:pt modelId="{A46D3DB5-53D1-4B14-9FFD-9D2BED27128A}" type="parTrans" cxnId="{059C8DE9-C81E-4FDA-A37D-5C3FC1BE131F}">
      <dgm:prSet/>
      <dgm:spPr/>
      <dgm:t>
        <a:bodyPr/>
        <a:lstStyle/>
        <a:p>
          <a:endParaRPr lang="en-CA"/>
        </a:p>
      </dgm:t>
    </dgm:pt>
    <dgm:pt modelId="{3EFE5FFF-6279-491A-A478-7C318E1F1FB9}" type="sibTrans" cxnId="{059C8DE9-C81E-4FDA-A37D-5C3FC1BE131F}">
      <dgm:prSet/>
      <dgm:spPr/>
      <dgm:t>
        <a:bodyPr/>
        <a:lstStyle/>
        <a:p>
          <a:endParaRPr lang="en-CA"/>
        </a:p>
      </dgm:t>
    </dgm:pt>
    <dgm:pt modelId="{C46CCEEC-0E3C-4284-9C72-23DBFB5A73AD}">
      <dgm:prSet phldrT="[Text]"/>
      <dgm:spPr/>
      <dgm:t>
        <a:bodyPr/>
        <a:lstStyle/>
        <a:p>
          <a:r>
            <a:rPr lang="en-CA" dirty="0" smtClean="0"/>
            <a:t>Phase I: </a:t>
          </a:r>
          <a:br>
            <a:rPr lang="en-CA" dirty="0" smtClean="0"/>
          </a:br>
          <a:r>
            <a:rPr lang="en-CA" dirty="0" smtClean="0"/>
            <a:t>Court-based Committees Develop Individual Conferences on Social Context Themes</a:t>
          </a:r>
          <a:endParaRPr lang="en-CA" dirty="0"/>
        </a:p>
      </dgm:t>
    </dgm:pt>
    <dgm:pt modelId="{062E93E9-E9CC-4718-B688-7E755A7CA7BF}" type="parTrans" cxnId="{F7E74999-EC0D-4B02-B584-D1A98C750C50}">
      <dgm:prSet/>
      <dgm:spPr/>
      <dgm:t>
        <a:bodyPr/>
        <a:lstStyle/>
        <a:p>
          <a:endParaRPr lang="en-CA"/>
        </a:p>
      </dgm:t>
    </dgm:pt>
    <dgm:pt modelId="{6CAEDF98-96CC-4A29-88F8-D11B0D5D05A3}" type="sibTrans" cxnId="{F7E74999-EC0D-4B02-B584-D1A98C750C50}">
      <dgm:prSet/>
      <dgm:spPr/>
      <dgm:t>
        <a:bodyPr/>
        <a:lstStyle/>
        <a:p>
          <a:endParaRPr lang="en-CA"/>
        </a:p>
      </dgm:t>
    </dgm:pt>
    <dgm:pt modelId="{A3888997-56FF-44DB-844C-5772E41BC467}">
      <dgm:prSet phldrT="[Text]"/>
      <dgm:spPr/>
      <dgm:t>
        <a:bodyPr/>
        <a:lstStyle/>
        <a:p>
          <a:r>
            <a:rPr lang="en-CA" dirty="0" smtClean="0"/>
            <a:t>Phase II:</a:t>
          </a:r>
          <a:br>
            <a:rPr lang="en-CA" dirty="0" smtClean="0"/>
          </a:br>
          <a:r>
            <a:rPr lang="en-CA" dirty="0" smtClean="0"/>
            <a:t> Assessment and Consultation, &amp; Systemically Integrate and Sustain Social Context Education</a:t>
          </a:r>
          <a:endParaRPr lang="en-CA" dirty="0"/>
        </a:p>
      </dgm:t>
    </dgm:pt>
    <dgm:pt modelId="{4D110EB0-2C27-41DF-A26E-C599F1D35C85}" type="parTrans" cxnId="{7BE1D89D-6DD2-4BDD-9880-0E5FC424470F}">
      <dgm:prSet/>
      <dgm:spPr/>
      <dgm:t>
        <a:bodyPr/>
        <a:lstStyle/>
        <a:p>
          <a:endParaRPr lang="en-CA"/>
        </a:p>
      </dgm:t>
    </dgm:pt>
    <dgm:pt modelId="{AA9104C4-4E64-4C03-AC92-52BE41D0537C}" type="sibTrans" cxnId="{7BE1D89D-6DD2-4BDD-9880-0E5FC424470F}">
      <dgm:prSet/>
      <dgm:spPr/>
      <dgm:t>
        <a:bodyPr/>
        <a:lstStyle/>
        <a:p>
          <a:endParaRPr lang="en-CA"/>
        </a:p>
      </dgm:t>
    </dgm:pt>
    <dgm:pt modelId="{8E8773D7-4BA4-4020-AEF2-A32C2D073802}" type="pres">
      <dgm:prSet presAssocID="{58029BAD-199E-42DA-8CDD-9004FACF4BD1}" presName="CompostProcess" presStyleCnt="0">
        <dgm:presLayoutVars>
          <dgm:dir/>
          <dgm:resizeHandles val="exact"/>
        </dgm:presLayoutVars>
      </dgm:prSet>
      <dgm:spPr/>
    </dgm:pt>
    <dgm:pt modelId="{7C0C4156-89AB-49B2-9423-9098FB8A4759}" type="pres">
      <dgm:prSet presAssocID="{58029BAD-199E-42DA-8CDD-9004FACF4BD1}" presName="arrow" presStyleLbl="bgShp" presStyleIdx="0" presStyleCnt="1"/>
      <dgm:spPr/>
    </dgm:pt>
    <dgm:pt modelId="{B459A7AF-44DF-4299-869C-4A0F63128FE9}" type="pres">
      <dgm:prSet presAssocID="{58029BAD-199E-42DA-8CDD-9004FACF4BD1}" presName="linearProcess" presStyleCnt="0"/>
      <dgm:spPr/>
    </dgm:pt>
    <dgm:pt modelId="{049D6635-04C0-4CE4-98AC-9AD09B86C545}" type="pres">
      <dgm:prSet presAssocID="{01FD689C-99BA-469C-882B-279274A25F56}" presName="textNode" presStyleLbl="node1" presStyleIdx="0" presStyleCnt="3">
        <dgm:presLayoutVars>
          <dgm:bulletEnabled val="1"/>
        </dgm:presLayoutVars>
      </dgm:prSet>
      <dgm:spPr/>
      <dgm:t>
        <a:bodyPr/>
        <a:lstStyle/>
        <a:p>
          <a:endParaRPr lang="en-CA"/>
        </a:p>
      </dgm:t>
    </dgm:pt>
    <dgm:pt modelId="{DECACD23-3B52-42C4-A731-365F8613B759}" type="pres">
      <dgm:prSet presAssocID="{3EFE5FFF-6279-491A-A478-7C318E1F1FB9}" presName="sibTrans" presStyleCnt="0"/>
      <dgm:spPr/>
    </dgm:pt>
    <dgm:pt modelId="{208C8181-A070-40EA-8033-5ECE643BB0B3}" type="pres">
      <dgm:prSet presAssocID="{C46CCEEC-0E3C-4284-9C72-23DBFB5A73AD}" presName="textNode" presStyleLbl="node1" presStyleIdx="1" presStyleCnt="3">
        <dgm:presLayoutVars>
          <dgm:bulletEnabled val="1"/>
        </dgm:presLayoutVars>
      </dgm:prSet>
      <dgm:spPr/>
      <dgm:t>
        <a:bodyPr/>
        <a:lstStyle/>
        <a:p>
          <a:endParaRPr lang="en-CA"/>
        </a:p>
      </dgm:t>
    </dgm:pt>
    <dgm:pt modelId="{9BBCE7E1-5C08-408F-8D67-31B4E9C79193}" type="pres">
      <dgm:prSet presAssocID="{6CAEDF98-96CC-4A29-88F8-D11B0D5D05A3}" presName="sibTrans" presStyleCnt="0"/>
      <dgm:spPr/>
    </dgm:pt>
    <dgm:pt modelId="{7ECC0FA7-966B-46DB-B16C-F013B6F6A6F7}" type="pres">
      <dgm:prSet presAssocID="{A3888997-56FF-44DB-844C-5772E41BC467}" presName="textNode" presStyleLbl="node1" presStyleIdx="2" presStyleCnt="3">
        <dgm:presLayoutVars>
          <dgm:bulletEnabled val="1"/>
        </dgm:presLayoutVars>
      </dgm:prSet>
      <dgm:spPr/>
      <dgm:t>
        <a:bodyPr/>
        <a:lstStyle/>
        <a:p>
          <a:endParaRPr lang="en-CA"/>
        </a:p>
      </dgm:t>
    </dgm:pt>
  </dgm:ptLst>
  <dgm:cxnLst>
    <dgm:cxn modelId="{BD455A52-583B-4FCD-AAED-30B96759165D}" type="presOf" srcId="{58029BAD-199E-42DA-8CDD-9004FACF4BD1}" destId="{8E8773D7-4BA4-4020-AEF2-A32C2D073802}" srcOrd="0" destOrd="0" presId="urn:microsoft.com/office/officeart/2005/8/layout/hProcess9"/>
    <dgm:cxn modelId="{F7E74999-EC0D-4B02-B584-D1A98C750C50}" srcId="{58029BAD-199E-42DA-8CDD-9004FACF4BD1}" destId="{C46CCEEC-0E3C-4284-9C72-23DBFB5A73AD}" srcOrd="1" destOrd="0" parTransId="{062E93E9-E9CC-4718-B688-7E755A7CA7BF}" sibTransId="{6CAEDF98-96CC-4A29-88F8-D11B0D5D05A3}"/>
    <dgm:cxn modelId="{A38FBE4A-03A3-4782-9628-EACB4D182A7F}" type="presOf" srcId="{A3888997-56FF-44DB-844C-5772E41BC467}" destId="{7ECC0FA7-966B-46DB-B16C-F013B6F6A6F7}" srcOrd="0" destOrd="0" presId="urn:microsoft.com/office/officeart/2005/8/layout/hProcess9"/>
    <dgm:cxn modelId="{059C8DE9-C81E-4FDA-A37D-5C3FC1BE131F}" srcId="{58029BAD-199E-42DA-8CDD-9004FACF4BD1}" destId="{01FD689C-99BA-469C-882B-279274A25F56}" srcOrd="0" destOrd="0" parTransId="{A46D3DB5-53D1-4B14-9FFD-9D2BED27128A}" sibTransId="{3EFE5FFF-6279-491A-A478-7C318E1F1FB9}"/>
    <dgm:cxn modelId="{6E464D51-E0EF-41FA-81AC-21585335FC2D}" type="presOf" srcId="{01FD689C-99BA-469C-882B-279274A25F56}" destId="{049D6635-04C0-4CE4-98AC-9AD09B86C545}" srcOrd="0" destOrd="0" presId="urn:microsoft.com/office/officeart/2005/8/layout/hProcess9"/>
    <dgm:cxn modelId="{1D69BC15-41C7-4005-A901-4916E04B1CAA}" type="presOf" srcId="{C46CCEEC-0E3C-4284-9C72-23DBFB5A73AD}" destId="{208C8181-A070-40EA-8033-5ECE643BB0B3}" srcOrd="0" destOrd="0" presId="urn:microsoft.com/office/officeart/2005/8/layout/hProcess9"/>
    <dgm:cxn modelId="{7BE1D89D-6DD2-4BDD-9880-0E5FC424470F}" srcId="{58029BAD-199E-42DA-8CDD-9004FACF4BD1}" destId="{A3888997-56FF-44DB-844C-5772E41BC467}" srcOrd="2" destOrd="0" parTransId="{4D110EB0-2C27-41DF-A26E-C599F1D35C85}" sibTransId="{AA9104C4-4E64-4C03-AC92-52BE41D0537C}"/>
    <dgm:cxn modelId="{2A104A97-EF58-47E4-9E99-110432ACEB34}" type="presParOf" srcId="{8E8773D7-4BA4-4020-AEF2-A32C2D073802}" destId="{7C0C4156-89AB-49B2-9423-9098FB8A4759}" srcOrd="0" destOrd="0" presId="urn:microsoft.com/office/officeart/2005/8/layout/hProcess9"/>
    <dgm:cxn modelId="{CF408E82-506E-43D4-8F87-5BF4E0386809}" type="presParOf" srcId="{8E8773D7-4BA4-4020-AEF2-A32C2D073802}" destId="{B459A7AF-44DF-4299-869C-4A0F63128FE9}" srcOrd="1" destOrd="0" presId="urn:microsoft.com/office/officeart/2005/8/layout/hProcess9"/>
    <dgm:cxn modelId="{53C0AB3E-45C7-472E-A5CF-8D9EDE6A3A56}" type="presParOf" srcId="{B459A7AF-44DF-4299-869C-4A0F63128FE9}" destId="{049D6635-04C0-4CE4-98AC-9AD09B86C545}" srcOrd="0" destOrd="0" presId="urn:microsoft.com/office/officeart/2005/8/layout/hProcess9"/>
    <dgm:cxn modelId="{77779B0D-B986-4DC5-B211-3585004911FC}" type="presParOf" srcId="{B459A7AF-44DF-4299-869C-4A0F63128FE9}" destId="{DECACD23-3B52-42C4-A731-365F8613B759}" srcOrd="1" destOrd="0" presId="urn:microsoft.com/office/officeart/2005/8/layout/hProcess9"/>
    <dgm:cxn modelId="{5D135F7E-F2B3-4EA4-9A44-0B35FCFB21D0}" type="presParOf" srcId="{B459A7AF-44DF-4299-869C-4A0F63128FE9}" destId="{208C8181-A070-40EA-8033-5ECE643BB0B3}" srcOrd="2" destOrd="0" presId="urn:microsoft.com/office/officeart/2005/8/layout/hProcess9"/>
    <dgm:cxn modelId="{7E1D3CC3-EBDA-4668-B1AA-EC7118D496D4}" type="presParOf" srcId="{B459A7AF-44DF-4299-869C-4A0F63128FE9}" destId="{9BBCE7E1-5C08-408F-8D67-31B4E9C79193}" srcOrd="3" destOrd="0" presId="urn:microsoft.com/office/officeart/2005/8/layout/hProcess9"/>
    <dgm:cxn modelId="{17C8A262-875B-4408-89EC-AFDA16E1A610}" type="presParOf" srcId="{B459A7AF-44DF-4299-869C-4A0F63128FE9}" destId="{7ECC0FA7-966B-46DB-B16C-F013B6F6A6F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012DE-8F2E-4E8E-B82E-57F93EDD1688}">
      <dsp:nvSpPr>
        <dsp:cNvPr id="0" name=""/>
        <dsp:cNvSpPr/>
      </dsp:nvSpPr>
      <dsp:spPr>
        <a:xfrm>
          <a:off x="534658" y="241155"/>
          <a:ext cx="2197640" cy="1631048"/>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429089-1400-40F1-9D8F-2BAF4F614BC2}">
      <dsp:nvSpPr>
        <dsp:cNvPr id="0" name=""/>
        <dsp:cNvSpPr/>
      </dsp:nvSpPr>
      <dsp:spPr>
        <a:xfrm>
          <a:off x="2767204" y="0"/>
          <a:ext cx="7668990" cy="211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90000"/>
            </a:lnSpc>
            <a:spcBef>
              <a:spcPct val="0"/>
            </a:spcBef>
            <a:spcAft>
              <a:spcPct val="35000"/>
            </a:spcAft>
          </a:pPr>
          <a:r>
            <a:rPr lang="en-CA" sz="1800" kern="1200" dirty="0" smtClean="0"/>
            <a:t>-1982 </a:t>
          </a:r>
          <a:r>
            <a:rPr lang="en-CA" sz="1800" i="1" kern="1200" dirty="0" smtClean="0"/>
            <a:t>Canadian Charter of Rights and Freedoms p</a:t>
          </a:r>
          <a:r>
            <a:rPr lang="en-CA" sz="1800" kern="1200" dirty="0" smtClean="0"/>
            <a:t>roclaimed</a:t>
          </a:r>
        </a:p>
        <a:p>
          <a:pPr lvl="0" algn="l" defTabSz="800100">
            <a:lnSpc>
              <a:spcPct val="90000"/>
            </a:lnSpc>
            <a:spcBef>
              <a:spcPct val="0"/>
            </a:spcBef>
            <a:spcAft>
              <a:spcPct val="35000"/>
            </a:spcAft>
          </a:pPr>
          <a:r>
            <a:rPr lang="en-CA" sz="1800" kern="1200" dirty="0" smtClean="0"/>
            <a:t>-1985 Equality provision of </a:t>
          </a:r>
          <a:r>
            <a:rPr lang="en-CA" sz="1800" i="1" kern="1200" dirty="0" smtClean="0"/>
            <a:t>Charter</a:t>
          </a:r>
          <a:r>
            <a:rPr lang="en-CA" sz="1800" kern="1200" dirty="0" smtClean="0"/>
            <a:t> proclaimed</a:t>
          </a:r>
        </a:p>
        <a:p>
          <a:pPr lvl="0" algn="l" defTabSz="800100">
            <a:lnSpc>
              <a:spcPct val="90000"/>
            </a:lnSpc>
            <a:spcBef>
              <a:spcPct val="0"/>
            </a:spcBef>
            <a:spcAft>
              <a:spcPct val="35000"/>
            </a:spcAft>
          </a:pPr>
          <a:r>
            <a:rPr lang="en-CA" sz="1800" kern="1200" dirty="0" smtClean="0"/>
            <a:t>-1990 Justice Bertha Wilson </a:t>
          </a:r>
          <a:r>
            <a:rPr lang="en-CA" sz="1800" kern="1200" dirty="0" err="1" smtClean="0"/>
            <a:t>Betcherman</a:t>
          </a:r>
          <a:r>
            <a:rPr lang="en-CA" sz="1800" kern="1200" dirty="0" smtClean="0"/>
            <a:t> Lecture</a:t>
          </a:r>
        </a:p>
        <a:p>
          <a:pPr lvl="0" algn="l" defTabSz="800100">
            <a:lnSpc>
              <a:spcPct val="90000"/>
            </a:lnSpc>
            <a:spcBef>
              <a:spcPct val="0"/>
            </a:spcBef>
            <a:spcAft>
              <a:spcPct val="35000"/>
            </a:spcAft>
          </a:pPr>
          <a:r>
            <a:rPr lang="en-CA" sz="1800" kern="1200" dirty="0" smtClean="0"/>
            <a:t>-1993 CBA Touchstone Report</a:t>
          </a:r>
          <a:endParaRPr lang="en-CA" sz="1800" kern="1200" dirty="0"/>
        </a:p>
      </dsp:txBody>
      <dsp:txXfrm>
        <a:off x="2767204" y="0"/>
        <a:ext cx="7668990" cy="2113359"/>
      </dsp:txXfrm>
    </dsp:sp>
    <dsp:sp modelId="{47931280-AB7C-4F29-A50F-15F26F0A7493}">
      <dsp:nvSpPr>
        <dsp:cNvPr id="0" name=""/>
        <dsp:cNvSpPr/>
      </dsp:nvSpPr>
      <dsp:spPr>
        <a:xfrm>
          <a:off x="1433259" y="2448270"/>
          <a:ext cx="2091126" cy="1795763"/>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4BFA94-848B-475C-B52D-2EF899D0404D}">
      <dsp:nvSpPr>
        <dsp:cNvPr id="0" name=""/>
        <dsp:cNvSpPr/>
      </dsp:nvSpPr>
      <dsp:spPr>
        <a:xfrm>
          <a:off x="3912834" y="2232242"/>
          <a:ext cx="6539884" cy="211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90000"/>
            </a:lnSpc>
            <a:spcBef>
              <a:spcPct val="0"/>
            </a:spcBef>
            <a:spcAft>
              <a:spcPct val="35000"/>
            </a:spcAft>
          </a:pPr>
          <a:r>
            <a:rPr lang="en-CA" sz="1800" kern="1200" dirty="0" smtClean="0"/>
            <a:t>- Long-standing male culture on the bench</a:t>
          </a:r>
        </a:p>
        <a:p>
          <a:pPr lvl="0" algn="l" defTabSz="800100">
            <a:lnSpc>
              <a:spcPct val="90000"/>
            </a:lnSpc>
            <a:spcBef>
              <a:spcPct val="0"/>
            </a:spcBef>
            <a:spcAft>
              <a:spcPct val="35000"/>
            </a:spcAft>
          </a:pPr>
          <a:r>
            <a:rPr lang="en-CA" sz="1800" kern="1200" dirty="0" smtClean="0"/>
            <a:t>- </a:t>
          </a:r>
          <a:r>
            <a:rPr lang="en-CA" sz="1800" kern="1200" dirty="0" smtClean="0"/>
            <a:t>1990 Federally appointed judiciary = 9%</a:t>
          </a:r>
        </a:p>
        <a:p>
          <a:pPr lvl="0" algn="l" defTabSz="800100">
            <a:lnSpc>
              <a:spcPct val="90000"/>
            </a:lnSpc>
            <a:spcBef>
              <a:spcPct val="0"/>
            </a:spcBef>
            <a:spcAft>
              <a:spcPct val="35000"/>
            </a:spcAft>
          </a:pPr>
          <a:r>
            <a:rPr lang="en-CA" sz="1800" kern="1200" dirty="0" smtClean="0"/>
            <a:t>- Judicial Independence fiercely safeguarded and narrowly defined</a:t>
          </a:r>
          <a:endParaRPr lang="en-CA" sz="1800" kern="1200" dirty="0" smtClean="0"/>
        </a:p>
        <a:p>
          <a:pPr lvl="0" algn="l" defTabSz="800100">
            <a:lnSpc>
              <a:spcPct val="90000"/>
            </a:lnSpc>
            <a:spcBef>
              <a:spcPct val="0"/>
            </a:spcBef>
            <a:spcAft>
              <a:spcPct val="35000"/>
            </a:spcAft>
          </a:pPr>
          <a:r>
            <a:rPr lang="en-CA" sz="1800" kern="1200" dirty="0" smtClean="0"/>
            <a:t>- Judicial education traditionally focused on skills-training (computer use, complex trails, case management, judgment writing) or updates on substantive law</a:t>
          </a:r>
          <a:endParaRPr lang="en-CA" sz="1800" kern="1200" dirty="0"/>
        </a:p>
      </dsp:txBody>
      <dsp:txXfrm>
        <a:off x="3912834" y="2232242"/>
        <a:ext cx="6539884" cy="2113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C4156-89AB-49B2-9423-9098FB8A4759}">
      <dsp:nvSpPr>
        <dsp:cNvPr id="0" name=""/>
        <dsp:cNvSpPr/>
      </dsp:nvSpPr>
      <dsp:spPr>
        <a:xfrm>
          <a:off x="677737" y="0"/>
          <a:ext cx="7681020" cy="40894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D6635-04C0-4CE4-98AC-9AD09B86C545}">
      <dsp:nvSpPr>
        <dsp:cNvPr id="0" name=""/>
        <dsp:cNvSpPr/>
      </dsp:nvSpPr>
      <dsp:spPr>
        <a:xfrm>
          <a:off x="306217" y="1226820"/>
          <a:ext cx="2710948" cy="1635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Judicial Consultation</a:t>
          </a:r>
          <a:endParaRPr lang="en-CA" sz="1700" kern="1200" dirty="0"/>
        </a:p>
      </dsp:txBody>
      <dsp:txXfrm>
        <a:off x="386068" y="1306671"/>
        <a:ext cx="2551246" cy="1476058"/>
      </dsp:txXfrm>
    </dsp:sp>
    <dsp:sp modelId="{208C8181-A070-40EA-8033-5ECE643BB0B3}">
      <dsp:nvSpPr>
        <dsp:cNvPr id="0" name=""/>
        <dsp:cNvSpPr/>
      </dsp:nvSpPr>
      <dsp:spPr>
        <a:xfrm>
          <a:off x="3162773" y="1226820"/>
          <a:ext cx="2710948" cy="1635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Phase I: </a:t>
          </a:r>
          <a:br>
            <a:rPr lang="en-CA" sz="1700" kern="1200" dirty="0" smtClean="0"/>
          </a:br>
          <a:r>
            <a:rPr lang="en-CA" sz="1700" kern="1200" dirty="0" smtClean="0"/>
            <a:t>Court-based Committees Develop Individual Conferences on Social Context Themes</a:t>
          </a:r>
          <a:endParaRPr lang="en-CA" sz="1700" kern="1200" dirty="0"/>
        </a:p>
      </dsp:txBody>
      <dsp:txXfrm>
        <a:off x="3242624" y="1306671"/>
        <a:ext cx="2551246" cy="1476058"/>
      </dsp:txXfrm>
    </dsp:sp>
    <dsp:sp modelId="{7ECC0FA7-966B-46DB-B16C-F013B6F6A6F7}">
      <dsp:nvSpPr>
        <dsp:cNvPr id="0" name=""/>
        <dsp:cNvSpPr/>
      </dsp:nvSpPr>
      <dsp:spPr>
        <a:xfrm>
          <a:off x="6019329" y="1226820"/>
          <a:ext cx="2710948" cy="1635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Phase II:</a:t>
          </a:r>
          <a:br>
            <a:rPr lang="en-CA" sz="1700" kern="1200" dirty="0" smtClean="0"/>
          </a:br>
          <a:r>
            <a:rPr lang="en-CA" sz="1700" kern="1200" dirty="0" smtClean="0"/>
            <a:t> Assessment and Consultation, &amp; Systemically Integrate and Sustain Social Context Education</a:t>
          </a:r>
          <a:endParaRPr lang="en-CA" sz="1700" kern="1200" dirty="0"/>
        </a:p>
      </dsp:txBody>
      <dsp:txXfrm>
        <a:off x="6099180" y="1306671"/>
        <a:ext cx="2551246" cy="1476058"/>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5/16/2017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5/16/2017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1</a:t>
            </a:fld>
            <a:endParaRPr lang="en-CA"/>
          </a:p>
        </p:txBody>
      </p:sp>
    </p:spTree>
    <p:extLst>
      <p:ext uri="{BB962C8B-B14F-4D97-AF65-F5344CB8AC3E}">
        <p14:creationId xmlns:p14="http://schemas.microsoft.com/office/powerpoint/2010/main" val="262135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10</a:t>
            </a:fld>
            <a:endParaRPr lang="en-CA"/>
          </a:p>
        </p:txBody>
      </p:sp>
    </p:spTree>
    <p:extLst>
      <p:ext uri="{BB962C8B-B14F-4D97-AF65-F5344CB8AC3E}">
        <p14:creationId xmlns:p14="http://schemas.microsoft.com/office/powerpoint/2010/main" val="1670649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11</a:t>
            </a:fld>
            <a:endParaRPr lang="en-CA"/>
          </a:p>
        </p:txBody>
      </p:sp>
    </p:spTree>
    <p:extLst>
      <p:ext uri="{BB962C8B-B14F-4D97-AF65-F5344CB8AC3E}">
        <p14:creationId xmlns:p14="http://schemas.microsoft.com/office/powerpoint/2010/main" val="2668246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12</a:t>
            </a:fld>
            <a:endParaRPr lang="en-CA"/>
          </a:p>
        </p:txBody>
      </p:sp>
    </p:spTree>
    <p:extLst>
      <p:ext uri="{BB962C8B-B14F-4D97-AF65-F5344CB8AC3E}">
        <p14:creationId xmlns:p14="http://schemas.microsoft.com/office/powerpoint/2010/main" val="97536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13</a:t>
            </a:fld>
            <a:endParaRPr lang="en-CA"/>
          </a:p>
        </p:txBody>
      </p:sp>
    </p:spTree>
    <p:extLst>
      <p:ext uri="{BB962C8B-B14F-4D97-AF65-F5344CB8AC3E}">
        <p14:creationId xmlns:p14="http://schemas.microsoft.com/office/powerpoint/2010/main" val="290240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14</a:t>
            </a:fld>
            <a:endParaRPr lang="en-CA"/>
          </a:p>
        </p:txBody>
      </p:sp>
    </p:spTree>
    <p:extLst>
      <p:ext uri="{BB962C8B-B14F-4D97-AF65-F5344CB8AC3E}">
        <p14:creationId xmlns:p14="http://schemas.microsoft.com/office/powerpoint/2010/main" val="949486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15</a:t>
            </a:fld>
            <a:endParaRPr lang="en-CA"/>
          </a:p>
        </p:txBody>
      </p:sp>
    </p:spTree>
    <p:extLst>
      <p:ext uri="{BB962C8B-B14F-4D97-AF65-F5344CB8AC3E}">
        <p14:creationId xmlns:p14="http://schemas.microsoft.com/office/powerpoint/2010/main" val="201413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2</a:t>
            </a:fld>
            <a:endParaRPr lang="en-CA"/>
          </a:p>
        </p:txBody>
      </p:sp>
    </p:spTree>
    <p:extLst>
      <p:ext uri="{BB962C8B-B14F-4D97-AF65-F5344CB8AC3E}">
        <p14:creationId xmlns:p14="http://schemas.microsoft.com/office/powerpoint/2010/main" val="93780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3</a:t>
            </a:fld>
            <a:endParaRPr lang="en-CA"/>
          </a:p>
        </p:txBody>
      </p:sp>
    </p:spTree>
    <p:extLst>
      <p:ext uri="{BB962C8B-B14F-4D97-AF65-F5344CB8AC3E}">
        <p14:creationId xmlns:p14="http://schemas.microsoft.com/office/powerpoint/2010/main" val="172317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4</a:t>
            </a:fld>
            <a:endParaRPr lang="en-CA"/>
          </a:p>
        </p:txBody>
      </p:sp>
    </p:spTree>
    <p:extLst>
      <p:ext uri="{BB962C8B-B14F-4D97-AF65-F5344CB8AC3E}">
        <p14:creationId xmlns:p14="http://schemas.microsoft.com/office/powerpoint/2010/main" val="1975277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5</a:t>
            </a:fld>
            <a:endParaRPr lang="en-CA"/>
          </a:p>
        </p:txBody>
      </p:sp>
    </p:spTree>
    <p:extLst>
      <p:ext uri="{BB962C8B-B14F-4D97-AF65-F5344CB8AC3E}">
        <p14:creationId xmlns:p14="http://schemas.microsoft.com/office/powerpoint/2010/main" val="172777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105DB2-FD3E-441D-8B7E-7AE83ECE27B3}" type="slidenum">
              <a:rPr lang="en-CA" smtClean="0"/>
              <a:t>6</a:t>
            </a:fld>
            <a:endParaRPr lang="en-CA"/>
          </a:p>
        </p:txBody>
      </p:sp>
    </p:spTree>
    <p:extLst>
      <p:ext uri="{BB962C8B-B14F-4D97-AF65-F5344CB8AC3E}">
        <p14:creationId xmlns:p14="http://schemas.microsoft.com/office/powerpoint/2010/main" val="1382475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7</a:t>
            </a:fld>
            <a:endParaRPr lang="en-CA"/>
          </a:p>
        </p:txBody>
      </p:sp>
    </p:spTree>
    <p:extLst>
      <p:ext uri="{BB962C8B-B14F-4D97-AF65-F5344CB8AC3E}">
        <p14:creationId xmlns:p14="http://schemas.microsoft.com/office/powerpoint/2010/main" val="40758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8</a:t>
            </a:fld>
            <a:endParaRPr lang="en-CA"/>
          </a:p>
        </p:txBody>
      </p:sp>
    </p:spTree>
    <p:extLst>
      <p:ext uri="{BB962C8B-B14F-4D97-AF65-F5344CB8AC3E}">
        <p14:creationId xmlns:p14="http://schemas.microsoft.com/office/powerpoint/2010/main" val="2048944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9</a:t>
            </a:fld>
            <a:endParaRPr lang="en-CA"/>
          </a:p>
        </p:txBody>
      </p:sp>
    </p:spTree>
    <p:extLst>
      <p:ext uri="{BB962C8B-B14F-4D97-AF65-F5344CB8AC3E}">
        <p14:creationId xmlns:p14="http://schemas.microsoft.com/office/powerpoint/2010/main" val="348032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20" name="Date Placeholder 19"/>
          <p:cNvSpPr>
            <a:spLocks noGrp="1"/>
          </p:cNvSpPr>
          <p:nvPr>
            <p:ph type="dt" sz="half" idx="10"/>
          </p:nvPr>
        </p:nvSpPr>
        <p:spPr/>
        <p:txBody>
          <a:bodyPr/>
          <a:lstStyle/>
          <a:p>
            <a:fld id="{8E36636D-D922-432D-A958-524484B5923D}" type="datetimeFigureOut">
              <a:rPr lang="en-US"/>
              <a:pPr/>
              <a:t>5/16/2017</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5/16/2017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5/16/2017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5/16/2017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en-US"/>
              <a:pPr/>
              <a:t>5/16/2017</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5/16/2017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5/16/2017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5/16/2017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lang="en-US"/>
              <a:pPr/>
              <a:t>5/16/2017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5/16/2017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5/16/2017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en-US"/>
              <a:pPr/>
              <a:t>5/16/2017</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barrett@nji-inm.ca"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Ideas </a:t>
            </a:r>
            <a:r>
              <a:rPr lang="en-CA" dirty="0"/>
              <a:t>on Methodology and Lessons Learned from the National Judicial </a:t>
            </a:r>
            <a:r>
              <a:rPr lang="en-CA" dirty="0" smtClean="0"/>
              <a:t>Institute (NJI)</a:t>
            </a:r>
            <a:endParaRPr lang="en-US" dirty="0"/>
          </a:p>
        </p:txBody>
      </p:sp>
      <p:sp>
        <p:nvSpPr>
          <p:cNvPr id="2" name="Title 1"/>
          <p:cNvSpPr>
            <a:spLocks noGrp="1"/>
          </p:cNvSpPr>
          <p:nvPr>
            <p:ph type="ctrTitle"/>
          </p:nvPr>
        </p:nvSpPr>
        <p:spPr/>
        <p:txBody>
          <a:bodyPr>
            <a:normAutofit/>
          </a:bodyPr>
          <a:lstStyle/>
          <a:p>
            <a:r>
              <a:rPr lang="en-CA" dirty="0" smtClean="0">
                <a:effectLst/>
              </a:rPr>
              <a:t>Judicial </a:t>
            </a:r>
            <a:r>
              <a:rPr lang="en-CA" dirty="0">
                <a:effectLst/>
              </a:rPr>
              <a:t>Education on Social Context in Canada</a:t>
            </a:r>
            <a:r>
              <a:rPr lang="en-CA" dirty="0" smtClean="0">
                <a:effectLst/>
              </a:rPr>
              <a: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Phase II – Integrate and Sustain</a:t>
            </a:r>
            <a:endParaRPr lang="en-CA" dirty="0"/>
          </a:p>
        </p:txBody>
      </p:sp>
      <p:sp>
        <p:nvSpPr>
          <p:cNvPr id="3" name="Content Placeholder 2"/>
          <p:cNvSpPr>
            <a:spLocks noGrp="1"/>
          </p:cNvSpPr>
          <p:nvPr>
            <p:ph idx="1"/>
          </p:nvPr>
        </p:nvSpPr>
        <p:spPr/>
        <p:txBody>
          <a:bodyPr>
            <a:normAutofit lnSpcReduction="10000"/>
          </a:bodyPr>
          <a:lstStyle/>
          <a:p>
            <a:r>
              <a:rPr lang="en-CA" dirty="0" smtClean="0"/>
              <a:t>Consultation held to discuss achievements in the first phase, and identify priorities in second phase to integrate and sustain social context education.</a:t>
            </a:r>
          </a:p>
          <a:p>
            <a:r>
              <a:rPr lang="en-CA" dirty="0" smtClean="0"/>
              <a:t>To achieve these objectives, Phase II developed four main components:</a:t>
            </a:r>
          </a:p>
          <a:p>
            <a:pPr lvl="1"/>
            <a:r>
              <a:rPr lang="en-CA" dirty="0" smtClean="0"/>
              <a:t>A social context faculty development and curriculum design program</a:t>
            </a:r>
          </a:p>
          <a:p>
            <a:pPr lvl="1"/>
            <a:r>
              <a:rPr lang="en-CA" dirty="0" smtClean="0"/>
              <a:t>A model for the integration of social context issues into judicial education generally</a:t>
            </a:r>
          </a:p>
          <a:p>
            <a:pPr lvl="1"/>
            <a:r>
              <a:rPr lang="en-CA" dirty="0" smtClean="0"/>
              <a:t>New social context programs and resources for judges</a:t>
            </a:r>
          </a:p>
          <a:p>
            <a:pPr lvl="1"/>
            <a:r>
              <a:rPr lang="en-CA" dirty="0" smtClean="0"/>
              <a:t>An enhanced national network of academic, community and judicial experts to help sustain future judicial social context education</a:t>
            </a: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8828" y="4750974"/>
            <a:ext cx="2133228" cy="1263865"/>
          </a:xfrm>
          <a:prstGeom prst="rect">
            <a:avLst/>
          </a:prstGeom>
        </p:spPr>
      </p:pic>
    </p:spTree>
    <p:extLst>
      <p:ext uri="{BB962C8B-B14F-4D97-AF65-F5344CB8AC3E}">
        <p14:creationId xmlns:p14="http://schemas.microsoft.com/office/powerpoint/2010/main" val="397952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Learned: Ten Principles of Judicial Social Context Education</a:t>
            </a:r>
            <a:endParaRPr lang="en-CA" dirty="0"/>
          </a:p>
        </p:txBody>
      </p:sp>
      <p:sp>
        <p:nvSpPr>
          <p:cNvPr id="4" name="Content Placeholder 3"/>
          <p:cNvSpPr>
            <a:spLocks noGrp="1"/>
          </p:cNvSpPr>
          <p:nvPr>
            <p:ph sz="half" idx="1"/>
          </p:nvPr>
        </p:nvSpPr>
        <p:spPr/>
        <p:txBody>
          <a:bodyPr/>
          <a:lstStyle/>
          <a:p>
            <a:pPr marL="457200" indent="-457200">
              <a:buFont typeface="+mj-lt"/>
              <a:buAutoNum type="arabicPeriod"/>
            </a:pPr>
            <a:r>
              <a:rPr lang="en-CA" dirty="0" smtClean="0"/>
              <a:t>Judicial Leadership</a:t>
            </a:r>
          </a:p>
          <a:p>
            <a:pPr marL="457200" indent="-457200">
              <a:buFont typeface="+mj-lt"/>
              <a:buAutoNum type="arabicPeriod"/>
            </a:pPr>
            <a:r>
              <a:rPr lang="en-CA" dirty="0" smtClean="0"/>
              <a:t>Three Pillars of Integrated Social Context Judicial Education</a:t>
            </a:r>
          </a:p>
          <a:p>
            <a:pPr marL="457200" indent="-457200">
              <a:buFont typeface="+mj-lt"/>
              <a:buAutoNum type="arabicPeriod"/>
            </a:pPr>
            <a:r>
              <a:rPr lang="en-CA" dirty="0" smtClean="0"/>
              <a:t>Sustained Social Context Integration</a:t>
            </a:r>
          </a:p>
          <a:p>
            <a:pPr marL="457200" indent="-457200">
              <a:buFont typeface="+mj-lt"/>
              <a:buAutoNum type="arabicPeriod"/>
            </a:pPr>
            <a:r>
              <a:rPr lang="en-CA" dirty="0" smtClean="0"/>
              <a:t>Local Input and Relevance</a:t>
            </a:r>
          </a:p>
          <a:p>
            <a:pPr marL="457200" indent="-457200">
              <a:buFont typeface="+mj-lt"/>
              <a:buAutoNum type="arabicPeriod"/>
            </a:pPr>
            <a:r>
              <a:rPr lang="en-CA" dirty="0" smtClean="0"/>
              <a:t>Needs Assessment</a:t>
            </a:r>
            <a:endParaRPr lang="en-CA" dirty="0"/>
          </a:p>
        </p:txBody>
      </p:sp>
      <p:sp>
        <p:nvSpPr>
          <p:cNvPr id="5" name="Content Placeholder 4"/>
          <p:cNvSpPr>
            <a:spLocks noGrp="1"/>
          </p:cNvSpPr>
          <p:nvPr>
            <p:ph sz="half" idx="2"/>
          </p:nvPr>
        </p:nvSpPr>
        <p:spPr/>
        <p:txBody>
          <a:bodyPr/>
          <a:lstStyle/>
          <a:p>
            <a:pPr marL="457200" indent="-457200">
              <a:buFont typeface="+mj-lt"/>
              <a:buAutoNum type="arabicPeriod" startAt="6"/>
            </a:pPr>
            <a:r>
              <a:rPr lang="en-CA" dirty="0" smtClean="0"/>
              <a:t>Focus on the Judicial Role</a:t>
            </a:r>
          </a:p>
          <a:p>
            <a:pPr marL="457200" indent="-457200">
              <a:buFont typeface="+mj-lt"/>
              <a:buAutoNum type="arabicPeriod" startAt="6"/>
            </a:pPr>
            <a:r>
              <a:rPr lang="en-CA" dirty="0" smtClean="0"/>
              <a:t>Skilled Planners and Faculty</a:t>
            </a:r>
          </a:p>
          <a:p>
            <a:pPr marL="457200" indent="-457200">
              <a:buFont typeface="+mj-lt"/>
              <a:buAutoNum type="arabicPeriod" startAt="6"/>
            </a:pPr>
            <a:r>
              <a:rPr lang="en-CA" dirty="0" smtClean="0"/>
              <a:t>Effective Program and Curriculum Design</a:t>
            </a:r>
          </a:p>
          <a:p>
            <a:pPr marL="457200" indent="-457200">
              <a:buFont typeface="+mj-lt"/>
              <a:buAutoNum type="arabicPeriod" startAt="6"/>
            </a:pPr>
            <a:r>
              <a:rPr lang="en-CA" dirty="0" smtClean="0"/>
              <a:t>Adult Learning Principles for Judges</a:t>
            </a:r>
          </a:p>
          <a:p>
            <a:pPr marL="457200" indent="-457200">
              <a:buFont typeface="+mj-lt"/>
              <a:buAutoNum type="arabicPeriod" startAt="6"/>
            </a:pPr>
            <a:r>
              <a:rPr lang="en-CA" dirty="0" smtClean="0"/>
              <a:t>Evaluation and Feedback</a:t>
            </a:r>
            <a:endParaRPr lang="en-CA" dirty="0"/>
          </a:p>
        </p:txBody>
      </p:sp>
    </p:spTree>
    <p:extLst>
      <p:ext uri="{BB962C8B-B14F-4D97-AF65-F5344CB8AC3E}">
        <p14:creationId xmlns:p14="http://schemas.microsoft.com/office/powerpoint/2010/main" val="1896356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Are We 15 Years Later?</a:t>
            </a:r>
            <a:endParaRPr lang="en-CA" dirty="0"/>
          </a:p>
        </p:txBody>
      </p:sp>
      <p:sp>
        <p:nvSpPr>
          <p:cNvPr id="3" name="Content Placeholder 2"/>
          <p:cNvSpPr>
            <a:spLocks noGrp="1"/>
          </p:cNvSpPr>
          <p:nvPr>
            <p:ph sz="half" idx="1"/>
          </p:nvPr>
        </p:nvSpPr>
        <p:spPr/>
        <p:txBody>
          <a:bodyPr>
            <a:normAutofit lnSpcReduction="10000"/>
          </a:bodyPr>
          <a:lstStyle/>
          <a:p>
            <a:r>
              <a:rPr lang="en-CA" dirty="0" smtClean="0"/>
              <a:t>Social context integrated as a regular component of NJI work (three dimensions)</a:t>
            </a:r>
          </a:p>
          <a:p>
            <a:r>
              <a:rPr lang="en-CA" dirty="0" smtClean="0"/>
              <a:t>Immense library of print and electronic resources</a:t>
            </a:r>
          </a:p>
          <a:p>
            <a:r>
              <a:rPr lang="en-CA" dirty="0" smtClean="0"/>
              <a:t>Continued leadership and commitment from highest ranks of the judiciary</a:t>
            </a:r>
          </a:p>
          <a:p>
            <a:pPr lvl="1"/>
            <a:endParaRPr lang="en-CA" dirty="0"/>
          </a:p>
        </p:txBody>
      </p:sp>
      <p:sp>
        <p:nvSpPr>
          <p:cNvPr id="4" name="Content Placeholder 3"/>
          <p:cNvSpPr>
            <a:spLocks noGrp="1"/>
          </p:cNvSpPr>
          <p:nvPr>
            <p:ph sz="half" idx="2"/>
          </p:nvPr>
        </p:nvSpPr>
        <p:spPr/>
        <p:txBody>
          <a:bodyPr>
            <a:normAutofit lnSpcReduction="10000"/>
          </a:bodyPr>
          <a:lstStyle/>
          <a:p>
            <a:r>
              <a:rPr lang="en-CA" dirty="0" smtClean="0"/>
              <a:t>A Few Specific Examples from the NJI Curriculum</a:t>
            </a:r>
          </a:p>
          <a:p>
            <a:pPr lvl="1"/>
            <a:r>
              <a:rPr lang="en-CA" dirty="0" smtClean="0"/>
              <a:t>Domestic Violence and Sexual Assault</a:t>
            </a:r>
          </a:p>
          <a:p>
            <a:pPr lvl="1"/>
            <a:r>
              <a:rPr lang="en-CA" dirty="0" smtClean="0"/>
              <a:t>Victims</a:t>
            </a:r>
          </a:p>
          <a:p>
            <a:pPr lvl="1"/>
            <a:r>
              <a:rPr lang="en-CA" dirty="0" smtClean="0"/>
              <a:t>Judges to Jails</a:t>
            </a:r>
          </a:p>
          <a:p>
            <a:pPr lvl="1"/>
            <a:r>
              <a:rPr lang="en-CA" dirty="0" smtClean="0"/>
              <a:t>Indigenous Law</a:t>
            </a:r>
          </a:p>
          <a:p>
            <a:pPr lvl="1"/>
            <a:r>
              <a:rPr lang="en-CA" dirty="0" smtClean="0"/>
              <a:t>Deepening our Understanding of Mental Health</a:t>
            </a:r>
          </a:p>
          <a:p>
            <a:pPr lvl="1"/>
            <a:r>
              <a:rPr lang="en-CA" dirty="0"/>
              <a:t>Wrongful Convictions</a:t>
            </a:r>
            <a:endParaRPr lang="en-CA" dirty="0" smtClean="0"/>
          </a:p>
          <a:p>
            <a:pPr lvl="1"/>
            <a:r>
              <a:rPr lang="en-CA" dirty="0" smtClean="0"/>
              <a:t>Evidence Law</a:t>
            </a:r>
            <a:endParaRPr lang="en-CA" dirty="0"/>
          </a:p>
        </p:txBody>
      </p:sp>
    </p:spTree>
    <p:extLst>
      <p:ext uri="{BB962C8B-B14F-4D97-AF65-F5344CB8AC3E}">
        <p14:creationId xmlns:p14="http://schemas.microsoft.com/office/powerpoint/2010/main" val="2729680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Challenges</a:t>
            </a:r>
            <a:endParaRPr lang="en-CA" dirty="0"/>
          </a:p>
        </p:txBody>
      </p:sp>
      <p:sp>
        <p:nvSpPr>
          <p:cNvPr id="3" name="Content Placeholder 2"/>
          <p:cNvSpPr>
            <a:spLocks noGrp="1"/>
          </p:cNvSpPr>
          <p:nvPr>
            <p:ph sz="half" idx="1"/>
          </p:nvPr>
        </p:nvSpPr>
        <p:spPr/>
        <p:txBody>
          <a:bodyPr/>
          <a:lstStyle/>
          <a:p>
            <a:r>
              <a:rPr lang="en-CA" dirty="0" smtClean="0"/>
              <a:t>Self selection at national programs</a:t>
            </a:r>
          </a:p>
          <a:p>
            <a:r>
              <a:rPr lang="en-CA" dirty="0" smtClean="0"/>
              <a:t>Limited time within educational programs</a:t>
            </a:r>
          </a:p>
          <a:p>
            <a:r>
              <a:rPr lang="en-CA" dirty="0" smtClean="0"/>
              <a:t>Potential complacency</a:t>
            </a:r>
          </a:p>
          <a:p>
            <a:r>
              <a:rPr lang="en-CA" dirty="0" smtClean="0"/>
              <a:t>Possible sense of ‘been there, done that’</a:t>
            </a:r>
          </a:p>
          <a:p>
            <a:r>
              <a:rPr lang="en-CA" dirty="0" smtClean="0"/>
              <a:t>Workload</a:t>
            </a:r>
            <a:endParaRPr lang="en-CA" dirty="0"/>
          </a:p>
        </p:txBody>
      </p:sp>
      <p:sp>
        <p:nvSpPr>
          <p:cNvPr id="4" name="Content Placeholder 3"/>
          <p:cNvSpPr>
            <a:spLocks noGrp="1"/>
          </p:cNvSpPr>
          <p:nvPr>
            <p:ph sz="half" idx="2"/>
          </p:nvPr>
        </p:nvSpPr>
        <p:spPr/>
        <p:txBody>
          <a:bodyPr/>
          <a:lstStyle/>
          <a:p>
            <a:r>
              <a:rPr lang="en-CA" dirty="0" smtClean="0"/>
              <a:t>Funding model emphasises education for federally appointed judges</a:t>
            </a:r>
          </a:p>
          <a:p>
            <a:r>
              <a:rPr lang="en-CA" dirty="0" smtClean="0"/>
              <a:t>Continued ‘fears’ around judicial independence despite broader definition</a:t>
            </a:r>
          </a:p>
          <a:p>
            <a:r>
              <a:rPr lang="en-CA" dirty="0" smtClean="0"/>
              <a:t>Not knowing what you don’t know</a:t>
            </a:r>
            <a:endParaRPr lang="en-CA" dirty="0"/>
          </a:p>
        </p:txBody>
      </p:sp>
    </p:spTree>
    <p:extLst>
      <p:ext uri="{BB962C8B-B14F-4D97-AF65-F5344CB8AC3E}">
        <p14:creationId xmlns:p14="http://schemas.microsoft.com/office/powerpoint/2010/main" val="1991391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Responses</a:t>
            </a:r>
            <a:endParaRPr lang="en-CA" dirty="0"/>
          </a:p>
        </p:txBody>
      </p:sp>
      <p:sp>
        <p:nvSpPr>
          <p:cNvPr id="5" name="Content Placeholder 4"/>
          <p:cNvSpPr>
            <a:spLocks noGrp="1"/>
          </p:cNvSpPr>
          <p:nvPr>
            <p:ph idx="1"/>
          </p:nvPr>
        </p:nvSpPr>
        <p:spPr/>
        <p:txBody>
          <a:bodyPr/>
          <a:lstStyle/>
          <a:p>
            <a:r>
              <a:rPr lang="en-CA" dirty="0" smtClean="0"/>
              <a:t>Back to basics …</a:t>
            </a:r>
          </a:p>
          <a:p>
            <a:pPr lvl="1"/>
            <a:r>
              <a:rPr lang="en-CA" dirty="0" smtClean="0"/>
              <a:t>Mandated by law/explicit ethical obligations (equality and impartiality)</a:t>
            </a:r>
          </a:p>
          <a:p>
            <a:pPr lvl="1"/>
            <a:r>
              <a:rPr lang="en-CA" dirty="0" smtClean="0"/>
              <a:t>Required to make best decision possible</a:t>
            </a:r>
          </a:p>
          <a:p>
            <a:pPr lvl="1"/>
            <a:r>
              <a:rPr lang="en-CA" dirty="0" smtClean="0"/>
              <a:t>Comprehensive, credible, and in-depth</a:t>
            </a:r>
          </a:p>
          <a:p>
            <a:pPr lvl="1"/>
            <a:r>
              <a:rPr lang="en-CA" dirty="0" smtClean="0"/>
              <a:t>Consultation with community</a:t>
            </a:r>
          </a:p>
          <a:p>
            <a:r>
              <a:rPr lang="en-CA" dirty="0" smtClean="0"/>
              <a:t>Renewed commitment by Chief Justice’s</a:t>
            </a:r>
          </a:p>
          <a:p>
            <a:r>
              <a:rPr lang="en-CA" dirty="0" smtClean="0"/>
              <a:t>CJC response to require New Judges Program be mandatory</a:t>
            </a:r>
            <a:endParaRPr lang="en-CA" dirty="0"/>
          </a:p>
        </p:txBody>
      </p:sp>
    </p:spTree>
    <p:extLst>
      <p:ext uri="{BB962C8B-B14F-4D97-AF65-F5344CB8AC3E}">
        <p14:creationId xmlns:p14="http://schemas.microsoft.com/office/powerpoint/2010/main" val="1664931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Thank You</a:t>
            </a:r>
            <a:endParaRPr lang="en-CA" dirty="0"/>
          </a:p>
        </p:txBody>
      </p:sp>
      <p:sp>
        <p:nvSpPr>
          <p:cNvPr id="5" name="Text Placeholder 4"/>
          <p:cNvSpPr>
            <a:spLocks noGrp="1"/>
          </p:cNvSpPr>
          <p:nvPr>
            <p:ph type="body" idx="1"/>
          </p:nvPr>
        </p:nvSpPr>
        <p:spPr>
          <a:xfrm>
            <a:off x="1522413" y="4653136"/>
            <a:ext cx="8229598" cy="1366664"/>
          </a:xfrm>
        </p:spPr>
        <p:txBody>
          <a:bodyPr>
            <a:normAutofit/>
          </a:bodyPr>
          <a:lstStyle/>
          <a:p>
            <a:r>
              <a:rPr lang="en-CA" sz="1800" dirty="0" smtClean="0">
                <a:hlinkClick r:id="rId3"/>
              </a:rPr>
              <a:t>abarrett@nji-inm.ca</a:t>
            </a:r>
            <a:endParaRPr lang="en-CA" sz="1800" dirty="0" smtClean="0"/>
          </a:p>
          <a:p>
            <a:r>
              <a:rPr lang="en-CA" sz="1800" dirty="0" smtClean="0"/>
              <a:t>Audrey Barrett, LL.B., LL.M.</a:t>
            </a:r>
            <a:br>
              <a:rPr lang="en-CA" sz="1800" dirty="0" smtClean="0"/>
            </a:br>
            <a:r>
              <a:rPr lang="en-CA" sz="1800" dirty="0" smtClean="0"/>
              <a:t>Senior Advisor</a:t>
            </a:r>
          </a:p>
          <a:p>
            <a:r>
              <a:rPr lang="en-CA" sz="1800" dirty="0" smtClean="0"/>
              <a:t>National Judicial Institute</a:t>
            </a:r>
          </a:p>
          <a:p>
            <a:r>
              <a:rPr lang="en-CA" sz="1800" dirty="0" smtClean="0"/>
              <a:t>Ottawa, ON</a:t>
            </a:r>
            <a:endParaRPr lang="en-CA" sz="1800" dirty="0"/>
          </a:p>
        </p:txBody>
      </p:sp>
    </p:spTree>
    <p:extLst>
      <p:ext uri="{BB962C8B-B14F-4D97-AF65-F5344CB8AC3E}">
        <p14:creationId xmlns:p14="http://schemas.microsoft.com/office/powerpoint/2010/main" val="1446571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Background</a:t>
            </a:r>
            <a:endParaRPr lang="en-US" dirty="0"/>
          </a:p>
        </p:txBody>
      </p:sp>
      <p:sp>
        <p:nvSpPr>
          <p:cNvPr id="14" name="Content Placeholder 13"/>
          <p:cNvSpPr>
            <a:spLocks noGrp="1"/>
          </p:cNvSpPr>
          <p:nvPr>
            <p:ph idx="1"/>
          </p:nvPr>
        </p:nvSpPr>
        <p:spPr/>
        <p:txBody>
          <a:bodyPr/>
          <a:lstStyle/>
          <a:p>
            <a:r>
              <a:rPr lang="en-US" dirty="0" smtClean="0"/>
              <a:t>NJI created in 1995 and incorporated as a Not for Profit in 1988</a:t>
            </a:r>
          </a:p>
          <a:p>
            <a:r>
              <a:rPr lang="en-US" dirty="0" smtClean="0"/>
              <a:t>Completely arms length from Government</a:t>
            </a:r>
          </a:p>
          <a:p>
            <a:r>
              <a:rPr lang="en-US" dirty="0" smtClean="0"/>
              <a:t>Board of Governors Chaired by the Chief Justice of Canada</a:t>
            </a:r>
            <a:endParaRPr lang="en-US" dirty="0" smtClean="0"/>
          </a:p>
          <a:p>
            <a:r>
              <a:rPr lang="en-US" dirty="0" smtClean="0"/>
              <a:t>Canadian Judicial Council (CJC) – oversight body for Judges in Canada</a:t>
            </a:r>
            <a:endParaRPr lang="en-US" dirty="0" smtClean="0"/>
          </a:p>
          <a:p>
            <a:r>
              <a:rPr lang="en-US" dirty="0" smtClean="0"/>
              <a:t>Education offered by NJI is approved and directed by the CJC</a:t>
            </a:r>
            <a:endParaRPr lang="en-US" dirty="0"/>
          </a:p>
        </p:txBody>
      </p:sp>
    </p:spTree>
    <p:extLst>
      <p:ext uri="{BB962C8B-B14F-4D97-AF65-F5344CB8AC3E}">
        <p14:creationId xmlns:p14="http://schemas.microsoft.com/office/powerpoint/2010/main" val="27230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876" y="609600"/>
            <a:ext cx="9143538" cy="803176"/>
          </a:xfrm>
        </p:spPr>
        <p:txBody>
          <a:bodyPr/>
          <a:lstStyle/>
          <a:p>
            <a:r>
              <a:rPr lang="en-CA" dirty="0" smtClean="0"/>
              <a:t>Forces at Play</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4338579"/>
              </p:ext>
            </p:extLst>
          </p:nvPr>
        </p:nvGraphicFramePr>
        <p:xfrm>
          <a:off x="693812" y="1628800"/>
          <a:ext cx="10801200" cy="4402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0343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“Careful, Cautious, Pragmatic and Incremental” Implementation of Social Context Education</a:t>
            </a:r>
            <a:endParaRPr lang="en-CA" dirty="0"/>
          </a:p>
        </p:txBody>
      </p:sp>
      <p:sp>
        <p:nvSpPr>
          <p:cNvPr id="3" name="Content Placeholder 2"/>
          <p:cNvSpPr>
            <a:spLocks noGrp="1"/>
          </p:cNvSpPr>
          <p:nvPr>
            <p:ph idx="1"/>
          </p:nvPr>
        </p:nvSpPr>
        <p:spPr/>
        <p:txBody>
          <a:bodyPr/>
          <a:lstStyle/>
          <a:p>
            <a:r>
              <a:rPr lang="en-CA" dirty="0" smtClean="0"/>
              <a:t>In March 1994, the CJC mandated “comprehensive, credible and in-depth” social context education on gender and race</a:t>
            </a:r>
          </a:p>
          <a:p>
            <a:pPr lvl="1"/>
            <a:r>
              <a:rPr lang="en-CA" dirty="0" smtClean="0"/>
              <a:t>Full Council unanimously approved the recommendation</a:t>
            </a:r>
          </a:p>
          <a:p>
            <a:pPr lvl="1"/>
            <a:r>
              <a:rPr lang="en-CA" dirty="0" smtClean="0"/>
              <a:t>But did not provide guidelines for implementation</a:t>
            </a:r>
          </a:p>
          <a:p>
            <a:r>
              <a:rPr lang="en-CA" dirty="0" smtClean="0"/>
              <a:t>In 1996, the Social Context Education Project (SCEP) was established at NJI</a:t>
            </a:r>
          </a:p>
          <a:p>
            <a:pPr lvl="1"/>
            <a:r>
              <a:rPr lang="en-CA" dirty="0" smtClean="0"/>
              <a:t>Full-time National Coordinator</a:t>
            </a:r>
          </a:p>
          <a:p>
            <a:pPr lvl="1"/>
            <a:r>
              <a:rPr lang="en-CA" dirty="0" smtClean="0"/>
              <a:t>Two sitting judges appointed as Special Directors of the NJI</a:t>
            </a:r>
          </a:p>
          <a:p>
            <a:pPr lvl="1"/>
            <a:r>
              <a:rPr lang="en-CA" dirty="0" smtClean="0"/>
              <a:t>National Advisory Committee</a:t>
            </a:r>
          </a:p>
          <a:p>
            <a:pPr lvl="1"/>
            <a:r>
              <a:rPr lang="en-CA" dirty="0" smtClean="0"/>
              <a:t>Program Development Committee</a:t>
            </a:r>
            <a:endParaRPr lang="en-CA" dirty="0"/>
          </a:p>
        </p:txBody>
      </p:sp>
    </p:spTree>
    <p:extLst>
      <p:ext uri="{BB962C8B-B14F-4D97-AF65-F5344CB8AC3E}">
        <p14:creationId xmlns:p14="http://schemas.microsoft.com/office/powerpoint/2010/main" val="2328350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SCEP Framework</a:t>
            </a:r>
            <a:endParaRPr lang="en-CA" dirty="0"/>
          </a:p>
        </p:txBody>
      </p:sp>
      <p:sp>
        <p:nvSpPr>
          <p:cNvPr id="5" name="Content Placeholder 4"/>
          <p:cNvSpPr>
            <a:spLocks noGrp="1"/>
          </p:cNvSpPr>
          <p:nvPr>
            <p:ph sz="half" idx="2"/>
          </p:nvPr>
        </p:nvSpPr>
        <p:spPr>
          <a:xfrm>
            <a:off x="1522875" y="2204864"/>
            <a:ext cx="10127587" cy="3872897"/>
          </a:xfrm>
        </p:spPr>
        <p:txBody>
          <a:bodyPr>
            <a:normAutofit lnSpcReduction="10000"/>
          </a:bodyPr>
          <a:lstStyle/>
          <a:p>
            <a:r>
              <a:rPr lang="en-CA" dirty="0" smtClean="0"/>
              <a:t>Sustained education</a:t>
            </a:r>
          </a:p>
          <a:p>
            <a:pPr lvl="1"/>
            <a:r>
              <a:rPr lang="en-CA" dirty="0" smtClean="0"/>
              <a:t>long term process rather than a series of one-off conferences</a:t>
            </a:r>
          </a:p>
          <a:p>
            <a:pPr lvl="1"/>
            <a:r>
              <a:rPr lang="en-CA" dirty="0" smtClean="0"/>
              <a:t>‘persistent lifestyle changes rather than an inoculation’</a:t>
            </a:r>
          </a:p>
          <a:p>
            <a:pPr lvl="1"/>
            <a:r>
              <a:rPr lang="en-CA" dirty="0"/>
              <a:t>g</a:t>
            </a:r>
            <a:r>
              <a:rPr lang="en-CA" dirty="0" smtClean="0"/>
              <a:t>oal to make discussion of social context issues automatically a part of the landscape</a:t>
            </a:r>
          </a:p>
          <a:p>
            <a:r>
              <a:rPr lang="en-CA" dirty="0" smtClean="0"/>
              <a:t>High level of judicial leadership</a:t>
            </a:r>
          </a:p>
          <a:p>
            <a:r>
              <a:rPr lang="en-CA" dirty="0" smtClean="0"/>
              <a:t>Align with objectives of judicial education: fairness, impartiality, </a:t>
            </a:r>
            <a:r>
              <a:rPr lang="en-CA" dirty="0"/>
              <a:t>c</a:t>
            </a:r>
            <a:r>
              <a:rPr lang="en-CA" dirty="0" smtClean="0"/>
              <a:t>onsistency with legal principles (equality and judicial decision making)</a:t>
            </a:r>
          </a:p>
          <a:p>
            <a:r>
              <a:rPr lang="en-CA" dirty="0" smtClean="0"/>
              <a:t>“Comprehensive</a:t>
            </a:r>
            <a:r>
              <a:rPr lang="en-CA" dirty="0"/>
              <a:t>, credible and in-depth</a:t>
            </a:r>
            <a:r>
              <a:rPr lang="en-CA" dirty="0" smtClean="0"/>
              <a:t>”</a:t>
            </a:r>
          </a:p>
        </p:txBody>
      </p:sp>
      <p:pic>
        <p:nvPicPr>
          <p:cNvPr id="7" name="Content Placeholder 6"/>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7527"/>
          <a:stretch/>
        </p:blipFill>
        <p:spPr>
          <a:xfrm>
            <a:off x="8686700" y="609600"/>
            <a:ext cx="2315924" cy="1453114"/>
          </a:xfrm>
        </p:spPr>
      </p:pic>
    </p:spTree>
    <p:extLst>
      <p:ext uri="{BB962C8B-B14F-4D97-AF65-F5344CB8AC3E}">
        <p14:creationId xmlns:p14="http://schemas.microsoft.com/office/powerpoint/2010/main" val="661250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844" y="609600"/>
            <a:ext cx="10153128" cy="1066800"/>
          </a:xfrm>
        </p:spPr>
        <p:txBody>
          <a:bodyPr/>
          <a:lstStyle/>
          <a:p>
            <a:r>
              <a:rPr lang="en-CA" dirty="0" smtClean="0"/>
              <a:t>Implementation of the Social Context Education Project</a:t>
            </a:r>
            <a:endParaRPr lang="en-CA"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581648443"/>
              </p:ext>
            </p:extLst>
          </p:nvPr>
        </p:nvGraphicFramePr>
        <p:xfrm>
          <a:off x="1522413" y="1905000"/>
          <a:ext cx="9036495"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0441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Judicial Consultation</a:t>
            </a:r>
            <a:endParaRPr lang="en-CA" dirty="0"/>
          </a:p>
        </p:txBody>
      </p:sp>
      <p:sp>
        <p:nvSpPr>
          <p:cNvPr id="3" name="Content Placeholder 2"/>
          <p:cNvSpPr>
            <a:spLocks noGrp="1"/>
          </p:cNvSpPr>
          <p:nvPr>
            <p:ph sz="half" idx="1"/>
          </p:nvPr>
        </p:nvSpPr>
        <p:spPr>
          <a:xfrm>
            <a:off x="1125860" y="1904999"/>
            <a:ext cx="6336703" cy="4088921"/>
          </a:xfrm>
        </p:spPr>
        <p:txBody>
          <a:bodyPr>
            <a:normAutofit/>
          </a:bodyPr>
          <a:lstStyle/>
          <a:p>
            <a:r>
              <a:rPr lang="en-CA" dirty="0" smtClean="0"/>
              <a:t>Canadian judges from every province and all levels of court to discuss 2 main questions:</a:t>
            </a:r>
          </a:p>
          <a:p>
            <a:pPr lvl="1"/>
            <a:r>
              <a:rPr lang="en-CA" dirty="0" smtClean="0"/>
              <a:t>What kinds of issues involving persistent disadvantage or inequality, and its consequences, come up in your court most frequently?</a:t>
            </a:r>
          </a:p>
          <a:p>
            <a:pPr lvl="1"/>
            <a:r>
              <a:rPr lang="en-CA" dirty="0" smtClean="0"/>
              <a:t>What forms of education would be most effective in addressing these issues?</a:t>
            </a:r>
            <a:endParaRPr lang="en-CA"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606580" y="924536"/>
            <a:ext cx="4191093" cy="3296552"/>
          </a:xfrm>
        </p:spPr>
      </p:pic>
      <p:sp>
        <p:nvSpPr>
          <p:cNvPr id="9" name="TextBox 8"/>
          <p:cNvSpPr txBox="1"/>
          <p:nvPr/>
        </p:nvSpPr>
        <p:spPr>
          <a:xfrm>
            <a:off x="8830716" y="1886914"/>
            <a:ext cx="2016224" cy="1061829"/>
          </a:xfrm>
          <a:prstGeom prst="rect">
            <a:avLst/>
          </a:prstGeom>
          <a:noFill/>
        </p:spPr>
        <p:txBody>
          <a:bodyPr wrap="square" rtlCol="0">
            <a:spAutoFit/>
          </a:bodyPr>
          <a:lstStyle/>
          <a:p>
            <a:r>
              <a:rPr lang="en-CA" sz="900" dirty="0">
                <a:solidFill>
                  <a:schemeClr val="bg1"/>
                </a:solidFill>
              </a:rPr>
              <a:t>Human beings are happier, more cooperative and productive, and more likely to make positive changes in their behaviour when </a:t>
            </a:r>
            <a:r>
              <a:rPr lang="en-CA" sz="900" dirty="0" smtClean="0">
                <a:solidFill>
                  <a:schemeClr val="bg1"/>
                </a:solidFill>
              </a:rPr>
              <a:t>decision makers do </a:t>
            </a:r>
            <a:r>
              <a:rPr lang="en-CA" sz="900" dirty="0">
                <a:solidFill>
                  <a:schemeClr val="bg1"/>
                </a:solidFill>
              </a:rPr>
              <a:t>things with them, rather than to them or for them.</a:t>
            </a:r>
            <a:endParaRPr lang="en-CA" sz="900" dirty="0">
              <a:solidFill>
                <a:schemeClr val="bg1"/>
              </a:solidFill>
            </a:endParaRPr>
          </a:p>
        </p:txBody>
      </p:sp>
    </p:spTree>
    <p:extLst>
      <p:ext uri="{BB962C8B-B14F-4D97-AF65-F5344CB8AC3E}">
        <p14:creationId xmlns:p14="http://schemas.microsoft.com/office/powerpoint/2010/main" val="1084633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876" y="609600"/>
            <a:ext cx="9143538" cy="1066800"/>
          </a:xfrm>
        </p:spPr>
        <p:txBody>
          <a:bodyPr/>
          <a:lstStyle/>
          <a:p>
            <a:r>
              <a:rPr lang="en-CA" dirty="0" smtClean="0"/>
              <a:t>Phase I – Regional Court-based Conferences</a:t>
            </a:r>
            <a:endParaRPr lang="en-CA" dirty="0"/>
          </a:p>
        </p:txBody>
      </p:sp>
      <p:sp>
        <p:nvSpPr>
          <p:cNvPr id="6" name="Content Placeholder 5"/>
          <p:cNvSpPr>
            <a:spLocks noGrp="1"/>
          </p:cNvSpPr>
          <p:nvPr>
            <p:ph idx="1"/>
          </p:nvPr>
        </p:nvSpPr>
        <p:spPr/>
        <p:txBody>
          <a:bodyPr>
            <a:normAutofit fontScale="92500" lnSpcReduction="20000"/>
          </a:bodyPr>
          <a:lstStyle/>
          <a:p>
            <a:r>
              <a:rPr lang="en-CA" dirty="0" smtClean="0"/>
              <a:t>Court-based education committees in every province developed 2-3 day introductory-intensive full-court conferences on social context themes (supported by expertise from NJI)</a:t>
            </a:r>
          </a:p>
          <a:p>
            <a:pPr lvl="1"/>
            <a:r>
              <a:rPr lang="en-CA" dirty="0" smtClean="0"/>
              <a:t>Community consultations/community members included on planning committees to ensure a wider range of inputs to ensure ‘credible and comprehensive’ from the point of view of non-judges as well</a:t>
            </a:r>
          </a:p>
          <a:p>
            <a:pPr lvl="1"/>
            <a:r>
              <a:rPr lang="en-CA" dirty="0" smtClean="0"/>
              <a:t>Non-judges (law faculty, social science researchers, and front-line community members) involved in plenary delivery (lecturers or workshop leaders)</a:t>
            </a:r>
          </a:p>
          <a:p>
            <a:pPr lvl="1"/>
            <a:r>
              <a:rPr lang="en-CA" dirty="0" smtClean="0"/>
              <a:t>New adult education principles and approaches explored and implemented including small group discussions were introduced to consider real-life (judging-based) situations</a:t>
            </a:r>
          </a:p>
          <a:p>
            <a:pPr lvl="1"/>
            <a:r>
              <a:rPr lang="en-CA" dirty="0" smtClean="0"/>
              <a:t>Judges trained as facilitators to provide judge-led confidential space for frank discussion and exchange of views</a:t>
            </a:r>
          </a:p>
          <a:p>
            <a:pPr lvl="1"/>
            <a:r>
              <a:rPr lang="en-CA" dirty="0" smtClean="0"/>
              <a:t>Sessions were not mandatory, however, strategies adopted to create judicial engagement and acceptance</a:t>
            </a:r>
            <a:endParaRPr lang="en-CA" dirty="0"/>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8460" y="404664"/>
            <a:ext cx="1827333" cy="1500336"/>
          </a:xfrm>
          <a:prstGeom prst="rect">
            <a:avLst/>
          </a:prstGeom>
        </p:spPr>
      </p:pic>
    </p:spTree>
    <p:extLst>
      <p:ext uri="{BB962C8B-B14F-4D97-AF65-F5344CB8AC3E}">
        <p14:creationId xmlns:p14="http://schemas.microsoft.com/office/powerpoint/2010/main" val="4094464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Strategies to Create Judicial Engagement and Acceptance</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Judges took on leadership roles in the program design and delivery</a:t>
            </a:r>
          </a:p>
          <a:p>
            <a:r>
              <a:rPr lang="en-CA" dirty="0" smtClean="0"/>
              <a:t>Programs built around judging (how does this apply in my court room next Tuesday) – linking social context and social realities to the work and role of judges</a:t>
            </a:r>
          </a:p>
          <a:p>
            <a:r>
              <a:rPr lang="en-CA" dirty="0" smtClean="0"/>
              <a:t>Programs were practical and applied rather than theoretical</a:t>
            </a:r>
          </a:p>
          <a:p>
            <a:r>
              <a:rPr lang="en-CA" dirty="0" smtClean="0"/>
              <a:t>Not put forward as ‘sensitivity’ or ‘remedial’ training with specific agendas, instead developed to examine varying perspectives, discuss difficult and contentious legal and social issues, and raise questions that didn’t have ‘right answers’</a:t>
            </a:r>
          </a:p>
          <a:p>
            <a:r>
              <a:rPr lang="en-CA" dirty="0" smtClean="0"/>
              <a:t>Having well-respected judges visibly in charge and acting as ambassadors</a:t>
            </a:r>
          </a:p>
          <a:p>
            <a:r>
              <a:rPr lang="en-CA" dirty="0" smtClean="0"/>
              <a:t>Programs were by and for judges</a:t>
            </a:r>
          </a:p>
          <a:p>
            <a:r>
              <a:rPr lang="en-CA" dirty="0" smtClean="0"/>
              <a:t>Structural incentives for attendance were also created </a:t>
            </a:r>
          </a:p>
          <a:p>
            <a:pPr lvl="1"/>
            <a:r>
              <a:rPr lang="en-CA" dirty="0" smtClean="0"/>
              <a:t>CJ designate one of the regular meetings as social context intensive</a:t>
            </a:r>
          </a:p>
          <a:p>
            <a:pPr lvl="1"/>
            <a:r>
              <a:rPr lang="en-CA" dirty="0" smtClean="0"/>
              <a:t>CJ take active role in supporting the program, sending a leadership message that he program was important</a:t>
            </a:r>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844" y="752441"/>
            <a:ext cx="1851534" cy="1847918"/>
          </a:xfrm>
          <a:prstGeom prst="rect">
            <a:avLst/>
          </a:prstGeom>
        </p:spPr>
      </p:pic>
    </p:spTree>
    <p:extLst>
      <p:ext uri="{BB962C8B-B14F-4D97-AF65-F5344CB8AC3E}">
        <p14:creationId xmlns:p14="http://schemas.microsoft.com/office/powerpoint/2010/main" val="2374795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1024</Words>
  <Application>Microsoft Office PowerPoint</Application>
  <PresentationFormat>Custom</PresentationFormat>
  <Paragraphs>127</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Euphemia</vt:lpstr>
      <vt:lpstr>Striped Border 16x9</vt:lpstr>
      <vt:lpstr>Judicial Education on Social Context in Canada:</vt:lpstr>
      <vt:lpstr>Background</vt:lpstr>
      <vt:lpstr>Forces at Play</vt:lpstr>
      <vt:lpstr>“Careful, Cautious, Pragmatic and Incremental” Implementation of Social Context Education</vt:lpstr>
      <vt:lpstr>SCEP Framework</vt:lpstr>
      <vt:lpstr>Implementation of the Social Context Education Project</vt:lpstr>
      <vt:lpstr>Judicial Consultation</vt:lpstr>
      <vt:lpstr>Phase I – Regional Court-based Conferences</vt:lpstr>
      <vt:lpstr>Strategies to Create Judicial Engagement and Acceptance</vt:lpstr>
      <vt:lpstr>Phase II – Integrate and Sustain</vt:lpstr>
      <vt:lpstr>Lessons Learned: Ten Principles of Judicial Social Context Education</vt:lpstr>
      <vt:lpstr>Where Are We 15 Years Later?</vt:lpstr>
      <vt:lpstr>Challenges</vt:lpstr>
      <vt:lpstr>Responses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2017-05-16T13:07:56Z</dcterms:created>
  <dcterms:modified xsi:type="dcterms:W3CDTF">2017-05-17T01:40:19Z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